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6" r:id="rId3"/>
    <p:sldId id="317" r:id="rId4"/>
    <p:sldId id="318" r:id="rId5"/>
    <p:sldId id="319" r:id="rId6"/>
    <p:sldId id="316" r:id="rId7"/>
    <p:sldId id="312" r:id="rId8"/>
    <p:sldId id="321" r:id="rId9"/>
    <p:sldId id="322" r:id="rId10"/>
    <p:sldId id="314" r:id="rId11"/>
    <p:sldId id="315" r:id="rId12"/>
    <p:sldId id="308" r:id="rId13"/>
    <p:sldId id="326" r:id="rId14"/>
    <p:sldId id="323" r:id="rId15"/>
    <p:sldId id="324" r:id="rId16"/>
    <p:sldId id="325" r:id="rId17"/>
    <p:sldId id="310" r:id="rId18"/>
    <p:sldId id="311" r:id="rId19"/>
    <p:sldId id="32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Maintain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film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processor</a:t>
            </a:r>
            <a:endParaRPr lang="en-GB" sz="4400" dirty="0"/>
          </a:p>
        </p:txBody>
      </p:sp>
      <p:sp>
        <p:nvSpPr>
          <p:cNvPr id="4" name="Rechthoek 3"/>
          <p:cNvSpPr/>
          <p:nvPr/>
        </p:nvSpPr>
        <p:spPr>
          <a:xfrm>
            <a:off x="6351453" y="5760323"/>
            <a:ext cx="4682218"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351452" y="5404520"/>
            <a:ext cx="5198742" cy="388696"/>
          </a:xfrm>
          <a:prstGeom prst="rect">
            <a:avLst/>
          </a:prstGeom>
        </p:spPr>
        <p:txBody>
          <a:bodyPr wrap="square">
            <a:spAutoFit/>
          </a:bodyPr>
          <a:lstStyle/>
          <a:p>
            <a:pPr>
              <a:lnSpc>
                <a:spcPct val="107000"/>
              </a:lnSpc>
              <a:spcBef>
                <a:spcPts val="200"/>
              </a:spcBef>
              <a:spcAft>
                <a:spcPts val="0"/>
              </a:spcAft>
            </a:pP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C18.6  Maintaining Medical Imaging Equipment</a:t>
            </a:r>
            <a:endPar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779552" y="2505237"/>
            <a:ext cx="4539631" cy="2031325"/>
          </a:xfrm>
          <a:prstGeom prst="rect">
            <a:avLst/>
          </a:prstGeom>
        </p:spPr>
        <p:txBody>
          <a:bodyPr wrap="square">
            <a:spAutoFit/>
          </a:bodyPr>
          <a:lstStyle/>
          <a:p>
            <a:r>
              <a:rPr lang="en-GB" b="1" dirty="0" smtClean="0">
                <a:solidFill>
                  <a:srgbClr val="7030A0"/>
                </a:solidFill>
                <a:latin typeface="+mj-lt"/>
                <a:ea typeface="Times New Roman" panose="02020603050405020304" pitchFamily="18" charset="0"/>
                <a:cs typeface="Times New Roman" panose="02020603050405020304" pitchFamily="18" charset="0"/>
              </a:rPr>
              <a:t>X-ray </a:t>
            </a:r>
            <a:r>
              <a:rPr lang="en-GB" b="1" dirty="0">
                <a:solidFill>
                  <a:srgbClr val="7030A0"/>
                </a:solidFill>
                <a:latin typeface="+mj-lt"/>
                <a:ea typeface="Times New Roman" panose="02020603050405020304" pitchFamily="18" charset="0"/>
                <a:cs typeface="Times New Roman" panose="02020603050405020304" pitchFamily="18" charset="0"/>
              </a:rPr>
              <a:t>film processor </a:t>
            </a:r>
            <a:r>
              <a:rPr lang="en-GB" b="1" dirty="0" smtClean="0">
                <a:solidFill>
                  <a:srgbClr val="7030A0"/>
                </a:solidFill>
                <a:latin typeface="+mj-lt"/>
                <a:ea typeface="Times New Roman" panose="02020603050405020304" pitchFamily="18" charset="0"/>
                <a:cs typeface="Times New Roman" panose="02020603050405020304" pitchFamily="18" charset="0"/>
              </a:rPr>
              <a:t>(manual and automatic)</a:t>
            </a:r>
          </a:p>
          <a:p>
            <a:pPr marL="285750" lvl="0" indent="-285750">
              <a:buFont typeface="Courier New" panose="02070309020205020404" pitchFamily="49" charset="0"/>
              <a:buChar char="o"/>
            </a:pPr>
            <a:r>
              <a:rPr lang="en-GB" dirty="0" smtClean="0">
                <a:solidFill>
                  <a:srgbClr val="000000"/>
                </a:solidFill>
                <a:latin typeface="Calibri Light" panose="020F0302020204030204"/>
                <a:ea typeface="Times New Roman" panose="02020603050405020304" pitchFamily="18" charset="0"/>
                <a:cs typeface="Times New Roman" panose="02020603050405020304" pitchFamily="18" charset="0"/>
              </a:rPr>
              <a:t>principles of operation</a:t>
            </a:r>
          </a:p>
          <a:p>
            <a:pPr marL="285750" lvl="0" indent="-285750">
              <a:buFont typeface="Courier New" panose="02070309020205020404" pitchFamily="49" charset="0"/>
              <a:buChar char="o"/>
            </a:pPr>
            <a:r>
              <a:rPr lang="en-GB" dirty="0" smtClean="0">
                <a:solidFill>
                  <a:srgbClr val="000000"/>
                </a:solidFill>
                <a:latin typeface="Calibri Light" panose="020F0302020204030204"/>
                <a:ea typeface="Times New Roman" panose="02020603050405020304" pitchFamily="18" charset="0"/>
                <a:cs typeface="Times New Roman" panose="02020603050405020304" pitchFamily="18" charset="0"/>
              </a:rPr>
              <a:t>construction</a:t>
            </a:r>
            <a:endParaRPr lang="en-GB" dirty="0">
              <a:solidFill>
                <a:srgbClr val="000000"/>
              </a:solidFill>
              <a:latin typeface="Calibri Light" panose="020F0302020204030204"/>
              <a:ea typeface="Times New Roman" panose="02020603050405020304" pitchFamily="18" charset="0"/>
              <a:cs typeface="Times New Roman" panose="02020603050405020304" pitchFamily="18" charset="0"/>
            </a:endParaRPr>
          </a:p>
          <a:p>
            <a:pPr marL="285750" lvl="0" indent="-285750">
              <a:buFont typeface="Courier New" panose="02070309020205020404" pitchFamily="49" charset="0"/>
              <a:buChar char="o"/>
            </a:pPr>
            <a:r>
              <a:rPr lang="en-GB" dirty="0" smtClean="0">
                <a:solidFill>
                  <a:srgbClr val="000000"/>
                </a:solidFill>
                <a:latin typeface="Calibri Light" panose="020F0302020204030204"/>
                <a:ea typeface="Times New Roman" panose="02020603050405020304" pitchFamily="18" charset="0"/>
                <a:cs typeface="Times New Roman" panose="02020603050405020304" pitchFamily="18" charset="0"/>
              </a:rPr>
              <a:t>troubleshooting </a:t>
            </a:r>
            <a:endParaRPr lang="en-GB" dirty="0">
              <a:solidFill>
                <a:srgbClr val="000000"/>
              </a:solidFill>
              <a:latin typeface="Calibri Light" panose="020F0302020204030204"/>
              <a:ea typeface="Times New Roman" panose="02020603050405020304" pitchFamily="18" charset="0"/>
              <a:cs typeface="Times New Roman" panose="02020603050405020304" pitchFamily="18" charset="0"/>
            </a:endParaRPr>
          </a:p>
          <a:p>
            <a:pPr marL="285750" lvl="0" indent="-285750">
              <a:buFont typeface="Courier New" panose="02070309020205020404" pitchFamily="49" charset="0"/>
              <a:buChar char="o"/>
            </a:pPr>
            <a:r>
              <a:rPr lang="en-GB" dirty="0" smtClean="0">
                <a:solidFill>
                  <a:srgbClr val="000000"/>
                </a:solidFill>
                <a:latin typeface="Calibri Light" panose="020F0302020204030204"/>
                <a:ea typeface="Times New Roman" panose="02020603050405020304" pitchFamily="18" charset="0"/>
                <a:cs typeface="Times New Roman" panose="02020603050405020304" pitchFamily="18" charset="0"/>
              </a:rPr>
              <a:t>preventive </a:t>
            </a:r>
            <a:r>
              <a:rPr lang="en-GB" dirty="0">
                <a:solidFill>
                  <a:srgbClr val="000000"/>
                </a:solidFill>
                <a:latin typeface="Calibri Light" panose="020F0302020204030204"/>
                <a:ea typeface="Times New Roman" panose="02020603050405020304" pitchFamily="18" charset="0"/>
                <a:cs typeface="Times New Roman" panose="02020603050405020304" pitchFamily="18" charset="0"/>
              </a:rPr>
              <a:t>maintenance theory </a:t>
            </a:r>
          </a:p>
          <a:p>
            <a:pPr marL="285750" lvl="0" indent="-285750">
              <a:buFont typeface="Courier New" panose="02070309020205020404" pitchFamily="49" charset="0"/>
              <a:buChar char="o"/>
            </a:pPr>
            <a:r>
              <a:rPr lang="en-GB" dirty="0" smtClean="0">
                <a:solidFill>
                  <a:srgbClr val="000000"/>
                </a:solidFill>
                <a:latin typeface="Calibri Light" panose="020F0302020204030204"/>
                <a:ea typeface="Times New Roman" panose="02020603050405020304" pitchFamily="18" charset="0"/>
                <a:cs typeface="Times New Roman" panose="02020603050405020304" pitchFamily="18" charset="0"/>
              </a:rPr>
              <a:t>safety </a:t>
            </a:r>
            <a:r>
              <a:rPr lang="en-GB" dirty="0">
                <a:solidFill>
                  <a:srgbClr val="000000"/>
                </a:solidFill>
                <a:latin typeface="Calibri Light" panose="020F0302020204030204"/>
                <a:ea typeface="Times New Roman" panose="02020603050405020304" pitchFamily="18" charset="0"/>
                <a:cs typeface="Times New Roman" panose="02020603050405020304" pitchFamily="18" charset="0"/>
              </a:rPr>
              <a:t>considerations</a:t>
            </a:r>
          </a:p>
          <a:p>
            <a:pPr marL="285750" lvl="0" indent="-285750">
              <a:buFont typeface="Courier New" panose="02070309020205020404" pitchFamily="49" charset="0"/>
              <a:buChar char="o"/>
            </a:pPr>
            <a:r>
              <a:rPr lang="en-GB" dirty="0" smtClean="0">
                <a:solidFill>
                  <a:srgbClr val="000000"/>
                </a:solidFill>
                <a:latin typeface="Calibri Light" panose="020F0302020204030204"/>
                <a:ea typeface="Times New Roman" panose="02020603050405020304" pitchFamily="18" charset="0"/>
                <a:cs typeface="Times New Roman" panose="02020603050405020304" pitchFamily="18" charset="0"/>
              </a:rPr>
              <a:t>performance monitoring</a:t>
            </a:r>
            <a:endParaRPr lang="en-GB" dirty="0">
              <a:solidFill>
                <a:srgbClr val="000000"/>
              </a:solidFill>
              <a:latin typeface="Calibri Light" panose="020F0302020204030204"/>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6341927" y="4964928"/>
            <a:ext cx="5206606"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18.6.4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 x-ray film processor</a:t>
            </a: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8" name="Afbeelding 7"/>
          <p:cNvPicPr>
            <a:picLocks noChangeAspect="1"/>
          </p:cNvPicPr>
          <p:nvPr/>
        </p:nvPicPr>
        <p:blipFill>
          <a:blip r:embed="rId2"/>
          <a:stretch>
            <a:fillRect/>
          </a:stretch>
        </p:blipFill>
        <p:spPr>
          <a:xfrm>
            <a:off x="6842518" y="1410207"/>
            <a:ext cx="3215881" cy="3463256"/>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844618"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Types of processors and installation</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12130" y="1385516"/>
            <a:ext cx="7037048" cy="4247317"/>
          </a:xfrm>
          <a:prstGeom prst="rect">
            <a:avLst/>
          </a:prstGeom>
        </p:spPr>
        <p:txBody>
          <a:bodyPr wrap="square">
            <a:spAutoFit/>
          </a:bodyPr>
          <a:lstStyle/>
          <a:p>
            <a:r>
              <a:rPr lang="en-GB" dirty="0" smtClean="0">
                <a:latin typeface="+mj-lt"/>
              </a:rPr>
              <a:t>Automatic </a:t>
            </a:r>
            <a:r>
              <a:rPr lang="en-GB" dirty="0">
                <a:latin typeface="+mj-lt"/>
              </a:rPr>
              <a:t>processors can be installed totally inside a darkroom, through a darkroom wall, or outside a darkroom (daylight processors). </a:t>
            </a:r>
            <a:endParaRPr lang="en-GB" dirty="0" smtClean="0">
              <a:latin typeface="+mj-lt"/>
            </a:endParaRPr>
          </a:p>
          <a:p>
            <a:pPr marL="515938" lvl="1" indent="-228600">
              <a:buFont typeface="Arial" panose="020B0604020202020204" pitchFamily="34" charset="0"/>
              <a:buChar char="•"/>
            </a:pPr>
            <a:r>
              <a:rPr lang="en-GB" b="1" dirty="0" smtClean="0">
                <a:solidFill>
                  <a:srgbClr val="7030A0"/>
                </a:solidFill>
                <a:latin typeface="+mj-lt"/>
              </a:rPr>
              <a:t>Inside-darkroom </a:t>
            </a:r>
            <a:r>
              <a:rPr lang="en-GB" b="1" dirty="0">
                <a:solidFill>
                  <a:srgbClr val="7030A0"/>
                </a:solidFill>
                <a:latin typeface="+mj-lt"/>
              </a:rPr>
              <a:t>processors</a:t>
            </a:r>
            <a:r>
              <a:rPr lang="en-GB" dirty="0">
                <a:latin typeface="+mj-lt"/>
              </a:rPr>
              <a:t>, while easy to install, necessitate frequent, time-consuming travel from the x-ray suite to the darkroom for film processing, film retrieval, and processor </a:t>
            </a:r>
            <a:r>
              <a:rPr lang="en-GB" dirty="0" smtClean="0">
                <a:latin typeface="+mj-lt"/>
              </a:rPr>
              <a:t>maintenance.</a:t>
            </a:r>
          </a:p>
          <a:p>
            <a:pPr marL="515938" lvl="1" indent="-228600">
              <a:buFont typeface="Arial" panose="020B0604020202020204" pitchFamily="34" charset="0"/>
              <a:buChar char="•"/>
            </a:pPr>
            <a:r>
              <a:rPr lang="en-GB" b="1" dirty="0" smtClean="0">
                <a:solidFill>
                  <a:srgbClr val="7030A0"/>
                </a:solidFill>
                <a:latin typeface="+mj-lt"/>
              </a:rPr>
              <a:t>Through-the-wall </a:t>
            </a:r>
            <a:r>
              <a:rPr lang="en-GB" b="1" dirty="0">
                <a:solidFill>
                  <a:srgbClr val="7030A0"/>
                </a:solidFill>
                <a:latin typeface="+mj-lt"/>
              </a:rPr>
              <a:t>processors </a:t>
            </a:r>
            <a:r>
              <a:rPr lang="en-GB" dirty="0">
                <a:latin typeface="+mj-lt"/>
              </a:rPr>
              <a:t>can be configured in two ways. In the most common and convenient arrangement, only the </a:t>
            </a:r>
            <a:r>
              <a:rPr lang="en-GB" b="1" dirty="0">
                <a:solidFill>
                  <a:srgbClr val="7030A0"/>
                </a:solidFill>
                <a:latin typeface="+mj-lt"/>
              </a:rPr>
              <a:t>feed tray is in the darkroom</a:t>
            </a:r>
            <a:r>
              <a:rPr lang="en-GB" dirty="0">
                <a:latin typeface="+mj-lt"/>
              </a:rPr>
              <a:t>, while the rest of the unit is accessible from the outside. In the other arrangement, the processor is placed in the darkroom, with only the drop bin accessible from the </a:t>
            </a:r>
            <a:r>
              <a:rPr lang="en-GB" dirty="0" smtClean="0">
                <a:latin typeface="+mj-lt"/>
              </a:rPr>
              <a:t>outside.</a:t>
            </a:r>
          </a:p>
          <a:p>
            <a:pPr marL="515938" lvl="1" indent="-228600">
              <a:buFont typeface="Arial" panose="020B0604020202020204" pitchFamily="34" charset="0"/>
              <a:buChar char="•"/>
            </a:pPr>
            <a:r>
              <a:rPr lang="en-GB" b="1" dirty="0" smtClean="0">
                <a:solidFill>
                  <a:srgbClr val="7030A0"/>
                </a:solidFill>
                <a:latin typeface="+mj-lt"/>
              </a:rPr>
              <a:t>Daylight </a:t>
            </a:r>
            <a:r>
              <a:rPr lang="en-GB" b="1" dirty="0">
                <a:solidFill>
                  <a:srgbClr val="7030A0"/>
                </a:solidFill>
                <a:latin typeface="+mj-lt"/>
              </a:rPr>
              <a:t>processing equipment </a:t>
            </a:r>
            <a:r>
              <a:rPr lang="en-GB" dirty="0">
                <a:latin typeface="+mj-lt"/>
              </a:rPr>
              <a:t>allows processing outside the darkroom under normal lighting conditions. The film cassettes are unloaded directly into the processor, eliminating the need for a darkroom.</a:t>
            </a:r>
          </a:p>
        </p:txBody>
      </p:sp>
      <p:sp>
        <p:nvSpPr>
          <p:cNvPr id="8" name="Rechthoek 7"/>
          <p:cNvSpPr/>
          <p:nvPr/>
        </p:nvSpPr>
        <p:spPr>
          <a:xfrm>
            <a:off x="4902016" y="5527947"/>
            <a:ext cx="6500388" cy="646331"/>
          </a:xfrm>
          <a:prstGeom prst="rect">
            <a:avLst/>
          </a:prstGeom>
          <a:solidFill>
            <a:schemeClr val="bg2"/>
          </a:solidFill>
          <a:ln>
            <a:solidFill>
              <a:srgbClr val="7030A0"/>
            </a:solidFill>
          </a:ln>
        </p:spPr>
        <p:txBody>
          <a:bodyPr wrap="square">
            <a:spAutoFit/>
          </a:bodyPr>
          <a:lstStyle/>
          <a:p>
            <a:pPr lvl="0"/>
            <a:r>
              <a:rPr lang="en-GB" dirty="0" smtClean="0">
                <a:solidFill>
                  <a:srgbClr val="000000"/>
                </a:solidFill>
                <a:latin typeface="Calibri Light" panose="020F0302020204030204"/>
              </a:rPr>
              <a:t>A low </a:t>
            </a:r>
            <a:r>
              <a:rPr lang="en-GB" dirty="0">
                <a:solidFill>
                  <a:srgbClr val="000000"/>
                </a:solidFill>
                <a:latin typeface="Calibri Light" panose="020F0302020204030204"/>
              </a:rPr>
              <a:t>to medium </a:t>
            </a:r>
            <a:r>
              <a:rPr lang="en-GB" dirty="0" smtClean="0">
                <a:solidFill>
                  <a:srgbClr val="000000"/>
                </a:solidFill>
                <a:latin typeface="Calibri Light" panose="020F0302020204030204"/>
              </a:rPr>
              <a:t>automatic processor is able </a:t>
            </a:r>
            <a:r>
              <a:rPr lang="en-GB" dirty="0">
                <a:solidFill>
                  <a:srgbClr val="000000"/>
                </a:solidFill>
                <a:latin typeface="Calibri Light" panose="020F0302020204030204"/>
              </a:rPr>
              <a:t>to process 150 to 200 films per </a:t>
            </a:r>
            <a:r>
              <a:rPr lang="en-GB" dirty="0" smtClean="0">
                <a:solidFill>
                  <a:srgbClr val="000000"/>
                </a:solidFill>
                <a:latin typeface="Calibri Light" panose="020F0302020204030204"/>
              </a:rPr>
              <a:t>hour, a high volume unit more </a:t>
            </a:r>
            <a:r>
              <a:rPr lang="en-GB" dirty="0">
                <a:solidFill>
                  <a:srgbClr val="000000"/>
                </a:solidFill>
                <a:latin typeface="Calibri Light" panose="020F0302020204030204"/>
              </a:rPr>
              <a:t>than 200 films per hour</a:t>
            </a:r>
            <a:r>
              <a:rPr lang="en-GB" dirty="0" smtClean="0">
                <a:solidFill>
                  <a:srgbClr val="000000"/>
                </a:solidFill>
                <a:latin typeface="Calibri Light" panose="020F0302020204030204"/>
              </a:rPr>
              <a:t>.</a:t>
            </a:r>
          </a:p>
        </p:txBody>
      </p:sp>
      <p:pic>
        <p:nvPicPr>
          <p:cNvPr id="4" name="Afbeelding 3"/>
          <p:cNvPicPr>
            <a:picLocks noChangeAspect="1"/>
          </p:cNvPicPr>
          <p:nvPr/>
        </p:nvPicPr>
        <p:blipFill rotWithShape="1">
          <a:blip r:embed="rId2"/>
          <a:srcRect l="527" r="21834"/>
          <a:stretch/>
        </p:blipFill>
        <p:spPr>
          <a:xfrm>
            <a:off x="8013524" y="1436256"/>
            <a:ext cx="3388880" cy="3389241"/>
          </a:xfrm>
          <a:prstGeom prst="rect">
            <a:avLst/>
          </a:prstGeom>
        </p:spPr>
      </p:pic>
    </p:spTree>
    <p:extLst>
      <p:ext uri="{BB962C8B-B14F-4D97-AF65-F5344CB8AC3E}">
        <p14:creationId xmlns:p14="http://schemas.microsoft.com/office/powerpoint/2010/main" val="2261996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340783" y="1604860"/>
            <a:ext cx="5331884" cy="3016210"/>
          </a:xfrm>
          <a:prstGeom prst="rect">
            <a:avLst/>
          </a:prstGeom>
        </p:spPr>
        <p:txBody>
          <a:bodyPr wrap="square">
            <a:spAutoFit/>
          </a:bodyPr>
          <a:lstStyle/>
          <a:p>
            <a:pPr lvl="0">
              <a:spcAft>
                <a:spcPts val="600"/>
              </a:spcAft>
            </a:pPr>
            <a:r>
              <a:rPr lang="en-GB" dirty="0">
                <a:solidFill>
                  <a:srgbClr val="000000"/>
                </a:solidFill>
                <a:latin typeface="Calibri Light" panose="020F0302020204030204"/>
              </a:rPr>
              <a:t>Only film and processing chemicals </a:t>
            </a:r>
            <a:r>
              <a:rPr lang="en-GB" b="1" dirty="0">
                <a:solidFill>
                  <a:srgbClr val="7030A0"/>
                </a:solidFill>
                <a:latin typeface="Calibri Light" panose="020F0302020204030204"/>
              </a:rPr>
              <a:t>specially designed </a:t>
            </a:r>
            <a:r>
              <a:rPr lang="en-GB" dirty="0">
                <a:solidFill>
                  <a:srgbClr val="000000"/>
                </a:solidFill>
                <a:latin typeface="Calibri Light" panose="020F0302020204030204"/>
              </a:rPr>
              <a:t>for automatic film processors should be used. </a:t>
            </a:r>
            <a:endParaRPr lang="en-GB" dirty="0" smtClean="0">
              <a:solidFill>
                <a:srgbClr val="000000"/>
              </a:solidFill>
              <a:latin typeface="Calibri Light" panose="020F0302020204030204"/>
            </a:endParaRPr>
          </a:p>
          <a:p>
            <a:pPr lvl="0">
              <a:spcAft>
                <a:spcPts val="600"/>
              </a:spcAft>
            </a:pPr>
            <a:r>
              <a:rPr lang="en-GB" b="1" dirty="0" smtClean="0">
                <a:solidFill>
                  <a:srgbClr val="7030A0"/>
                </a:solidFill>
                <a:latin typeface="Calibri Light" panose="020F0302020204030204"/>
              </a:rPr>
              <a:t>Rapid-processing </a:t>
            </a:r>
            <a:r>
              <a:rPr lang="en-GB" b="1" dirty="0">
                <a:solidFill>
                  <a:srgbClr val="7030A0"/>
                </a:solidFill>
                <a:latin typeface="Calibri Light" panose="020F0302020204030204"/>
              </a:rPr>
              <a:t>film </a:t>
            </a:r>
            <a:r>
              <a:rPr lang="en-GB" dirty="0">
                <a:solidFill>
                  <a:srgbClr val="000000"/>
                </a:solidFill>
                <a:latin typeface="Calibri Light" panose="020F0302020204030204"/>
              </a:rPr>
              <a:t>for use with automatic processors has a constant, precise base and emulsion thickness that helps </a:t>
            </a:r>
            <a:r>
              <a:rPr lang="en-GB" b="1" dirty="0">
                <a:solidFill>
                  <a:srgbClr val="7030A0"/>
                </a:solidFill>
                <a:latin typeface="Calibri Light" panose="020F0302020204030204"/>
              </a:rPr>
              <a:t>avoid jamming, slipping, </a:t>
            </a:r>
            <a:r>
              <a:rPr lang="en-GB" dirty="0">
                <a:solidFill>
                  <a:srgbClr val="000000"/>
                </a:solidFill>
                <a:latin typeface="Calibri Light" panose="020F0302020204030204"/>
              </a:rPr>
              <a:t>or </a:t>
            </a:r>
            <a:r>
              <a:rPr lang="en-GB" b="1" dirty="0">
                <a:solidFill>
                  <a:srgbClr val="7030A0"/>
                </a:solidFill>
                <a:latin typeface="Calibri Light" panose="020F0302020204030204"/>
              </a:rPr>
              <a:t>wrapping </a:t>
            </a:r>
            <a:r>
              <a:rPr lang="en-GB" dirty="0">
                <a:solidFill>
                  <a:srgbClr val="000000"/>
                </a:solidFill>
                <a:latin typeface="Calibri Light" panose="020F0302020204030204"/>
              </a:rPr>
              <a:t>in the processor’s transport mechanisms. </a:t>
            </a:r>
            <a:endParaRPr lang="en-GB" dirty="0" smtClean="0">
              <a:solidFill>
                <a:srgbClr val="000000"/>
              </a:solidFill>
              <a:latin typeface="Calibri Light" panose="020F0302020204030204"/>
            </a:endParaRPr>
          </a:p>
          <a:p>
            <a:pPr lvl="0">
              <a:spcAft>
                <a:spcPts val="600"/>
              </a:spcAft>
            </a:pPr>
            <a:r>
              <a:rPr lang="en-GB" dirty="0" smtClean="0">
                <a:solidFill>
                  <a:srgbClr val="000000"/>
                </a:solidFill>
                <a:latin typeface="Calibri Light" panose="020F0302020204030204"/>
              </a:rPr>
              <a:t>Special </a:t>
            </a:r>
            <a:r>
              <a:rPr lang="en-GB" dirty="0">
                <a:solidFill>
                  <a:srgbClr val="000000"/>
                </a:solidFill>
                <a:latin typeface="Calibri Light" panose="020F0302020204030204"/>
              </a:rPr>
              <a:t>chemicals are designed to control swelling and shrinking of the film emulsion and to process the film at specific temperatures while it moves through the rapid-transport system</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sp>
        <p:nvSpPr>
          <p:cNvPr id="4" name="Rechthoek 3"/>
          <p:cNvSpPr/>
          <p:nvPr/>
        </p:nvSpPr>
        <p:spPr>
          <a:xfrm>
            <a:off x="340783" y="5027306"/>
            <a:ext cx="11258551" cy="923330"/>
          </a:xfrm>
          <a:prstGeom prst="rect">
            <a:avLst/>
          </a:prstGeom>
        </p:spPr>
        <p:txBody>
          <a:bodyPr wrap="square">
            <a:spAutoFit/>
          </a:bodyPr>
          <a:lstStyle/>
          <a:p>
            <a:pPr lvl="0">
              <a:spcAft>
                <a:spcPts val="600"/>
              </a:spcAft>
            </a:pPr>
            <a:r>
              <a:rPr lang="en-GB" dirty="0">
                <a:solidFill>
                  <a:srgbClr val="000000"/>
                </a:solidFill>
                <a:latin typeface="Calibri Light" panose="020F0302020204030204"/>
              </a:rPr>
              <a:t>Before making a purchase, facilities need to consider the cost of chemicals for a particular processor and how often chemicals will need to be replaced. Disposal and silver-recovery costs also need to be addressed. Some processors do not require a silver-recovery system because the wastewater contamination is less than one part per million.</a:t>
            </a:r>
          </a:p>
        </p:txBody>
      </p:sp>
      <p:pic>
        <p:nvPicPr>
          <p:cNvPr id="3" name="Afbeelding 2"/>
          <p:cNvPicPr>
            <a:picLocks noChangeAspect="1"/>
          </p:cNvPicPr>
          <p:nvPr/>
        </p:nvPicPr>
        <p:blipFill>
          <a:blip r:embed="rId2"/>
          <a:stretch>
            <a:fillRect/>
          </a:stretch>
        </p:blipFill>
        <p:spPr>
          <a:xfrm>
            <a:off x="6977426" y="1530275"/>
            <a:ext cx="3481118" cy="3365284"/>
          </a:xfrm>
          <a:prstGeom prst="rect">
            <a:avLst/>
          </a:prstGeom>
        </p:spPr>
      </p:pic>
    </p:spTree>
    <p:extLst>
      <p:ext uri="{BB962C8B-B14F-4D97-AF65-F5344CB8AC3E}">
        <p14:creationId xmlns:p14="http://schemas.microsoft.com/office/powerpoint/2010/main" val="4169658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p:cNvPicPr>
            <a:picLocks noChangeAspect="1"/>
          </p:cNvPicPr>
          <p:nvPr/>
        </p:nvPicPr>
        <p:blipFill>
          <a:blip r:embed="rId2"/>
          <a:stretch>
            <a:fillRect/>
          </a:stretch>
        </p:blipFill>
        <p:spPr>
          <a:xfrm>
            <a:off x="476249" y="3617497"/>
            <a:ext cx="2606602" cy="2267744"/>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1085869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Sensitometry / Densitometry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76249" y="1382209"/>
            <a:ext cx="10926154" cy="369332"/>
          </a:xfrm>
          <a:prstGeom prst="rect">
            <a:avLst/>
          </a:prstGeom>
        </p:spPr>
        <p:txBody>
          <a:bodyPr wrap="square">
            <a:spAutoFit/>
          </a:bodyPr>
          <a:lstStyle/>
          <a:p>
            <a:pPr lvl="0" algn="ctr">
              <a:spcAft>
                <a:spcPts val="600"/>
              </a:spcAft>
            </a:pPr>
            <a:r>
              <a:rPr lang="en-GB" dirty="0" smtClean="0">
                <a:solidFill>
                  <a:srgbClr val="000000"/>
                </a:solidFill>
                <a:latin typeface="Calibri Light" panose="020F0302020204030204"/>
              </a:rPr>
              <a:t>For performance management as well as trouble shooting, </a:t>
            </a:r>
            <a:r>
              <a:rPr lang="en-GB" b="1" dirty="0" smtClean="0">
                <a:solidFill>
                  <a:srgbClr val="7030A0"/>
                </a:solidFill>
                <a:latin typeface="Calibri Light" panose="020F0302020204030204"/>
              </a:rPr>
              <a:t>sensitometry</a:t>
            </a:r>
            <a:r>
              <a:rPr lang="en-GB" dirty="0" smtClean="0">
                <a:solidFill>
                  <a:srgbClr val="000000"/>
                </a:solidFill>
                <a:latin typeface="Calibri Light" panose="020F0302020204030204"/>
              </a:rPr>
              <a:t> and </a:t>
            </a:r>
            <a:r>
              <a:rPr lang="en-GB" b="1" dirty="0" smtClean="0">
                <a:solidFill>
                  <a:srgbClr val="7030A0"/>
                </a:solidFill>
                <a:latin typeface="Calibri Light" panose="020F0302020204030204"/>
              </a:rPr>
              <a:t>densitometry</a:t>
            </a:r>
            <a:r>
              <a:rPr lang="en-GB" dirty="0" smtClean="0">
                <a:solidFill>
                  <a:srgbClr val="000000"/>
                </a:solidFill>
                <a:latin typeface="Calibri Light" panose="020F0302020204030204"/>
              </a:rPr>
              <a:t> are used. </a:t>
            </a:r>
            <a:endParaRPr lang="en-GB" dirty="0">
              <a:solidFill>
                <a:srgbClr val="000000"/>
              </a:solidFill>
              <a:latin typeface="Calibri Light" panose="020F0302020204030204"/>
            </a:endParaRPr>
          </a:p>
        </p:txBody>
      </p:sp>
      <p:pic>
        <p:nvPicPr>
          <p:cNvPr id="3" name="Afbeelding 2"/>
          <p:cNvPicPr>
            <a:picLocks noChangeAspect="1"/>
          </p:cNvPicPr>
          <p:nvPr/>
        </p:nvPicPr>
        <p:blipFill>
          <a:blip r:embed="rId3"/>
          <a:stretch>
            <a:fillRect/>
          </a:stretch>
        </p:blipFill>
        <p:spPr>
          <a:xfrm>
            <a:off x="6246472" y="3904624"/>
            <a:ext cx="2790825" cy="1724025"/>
          </a:xfrm>
          <a:prstGeom prst="rect">
            <a:avLst/>
          </a:prstGeom>
        </p:spPr>
      </p:pic>
      <p:sp>
        <p:nvSpPr>
          <p:cNvPr id="4" name="Rechthoek 3"/>
          <p:cNvSpPr/>
          <p:nvPr/>
        </p:nvSpPr>
        <p:spPr>
          <a:xfrm>
            <a:off x="9192092" y="4207518"/>
            <a:ext cx="2693297" cy="923330"/>
          </a:xfrm>
          <a:prstGeom prst="rect">
            <a:avLst/>
          </a:prstGeom>
        </p:spPr>
        <p:txBody>
          <a:bodyPr wrap="square">
            <a:spAutoFit/>
          </a:bodyPr>
          <a:lstStyle/>
          <a:p>
            <a:pPr algn="ctr"/>
            <a:r>
              <a:rPr lang="en-GB" b="1" i="1" dirty="0" smtClean="0">
                <a:latin typeface="Calibri Light" panose="020F0302020204030204"/>
              </a:rPr>
              <a:t>Densitometer, measuring the optical density at a position on the film</a:t>
            </a:r>
            <a:endParaRPr lang="en-GB" b="1" i="1" dirty="0"/>
          </a:p>
        </p:txBody>
      </p:sp>
      <p:sp>
        <p:nvSpPr>
          <p:cNvPr id="13" name="Rechthoek 12"/>
          <p:cNvSpPr/>
          <p:nvPr/>
        </p:nvSpPr>
        <p:spPr>
          <a:xfrm>
            <a:off x="412130" y="2015352"/>
            <a:ext cx="5088467" cy="1754326"/>
          </a:xfrm>
          <a:prstGeom prst="rect">
            <a:avLst/>
          </a:prstGeom>
        </p:spPr>
        <p:txBody>
          <a:bodyPr wrap="square">
            <a:spAutoFit/>
          </a:bodyPr>
          <a:lstStyle/>
          <a:p>
            <a:r>
              <a:rPr lang="en-GB" dirty="0" smtClean="0">
                <a:latin typeface="+mj-lt"/>
              </a:rPr>
              <a:t>A </a:t>
            </a:r>
            <a:r>
              <a:rPr lang="en-GB" b="1" dirty="0" smtClean="0">
                <a:solidFill>
                  <a:srgbClr val="7030A0"/>
                </a:solidFill>
                <a:latin typeface="+mj-lt"/>
              </a:rPr>
              <a:t>sensitometer</a:t>
            </a:r>
            <a:r>
              <a:rPr lang="en-GB" dirty="0" smtClean="0">
                <a:latin typeface="+mj-lt"/>
              </a:rPr>
              <a:t> is </a:t>
            </a:r>
            <a:r>
              <a:rPr lang="en-GB" dirty="0">
                <a:latin typeface="+mj-lt"/>
              </a:rPr>
              <a:t>used to imprint </a:t>
            </a:r>
            <a:r>
              <a:rPr lang="en-GB" dirty="0" smtClean="0">
                <a:latin typeface="+mj-lt"/>
              </a:rPr>
              <a:t>film consistently </a:t>
            </a:r>
            <a:r>
              <a:rPr lang="en-GB" dirty="0">
                <a:latin typeface="+mj-lt"/>
              </a:rPr>
              <a:t>with a standard set of exposures</a:t>
            </a:r>
            <a:r>
              <a:rPr lang="en-GB" dirty="0" smtClean="0">
                <a:latin typeface="+mj-lt"/>
              </a:rPr>
              <a:t>. Then the film is developed and with a densitometer you read out the density values on the film. This helps you analyse the quality and consistency of the film development process. </a:t>
            </a:r>
            <a:endParaRPr lang="en-GB" dirty="0">
              <a:latin typeface="+mj-lt"/>
            </a:endParaRPr>
          </a:p>
        </p:txBody>
      </p:sp>
      <p:sp>
        <p:nvSpPr>
          <p:cNvPr id="17" name="Rechthoek 16"/>
          <p:cNvSpPr/>
          <p:nvPr/>
        </p:nvSpPr>
        <p:spPr>
          <a:xfrm>
            <a:off x="3082851" y="4337189"/>
            <a:ext cx="1843243" cy="646331"/>
          </a:xfrm>
          <a:prstGeom prst="rect">
            <a:avLst/>
          </a:prstGeom>
        </p:spPr>
        <p:txBody>
          <a:bodyPr wrap="square">
            <a:spAutoFit/>
          </a:bodyPr>
          <a:lstStyle/>
          <a:p>
            <a:pPr algn="ctr"/>
            <a:r>
              <a:rPr lang="en-GB" b="1" i="1" dirty="0" smtClean="0">
                <a:latin typeface="Calibri Light" panose="020F0302020204030204"/>
              </a:rPr>
              <a:t>Sensitometer: illuminating film</a:t>
            </a:r>
            <a:endParaRPr lang="en-GB" b="1" i="1" dirty="0"/>
          </a:p>
        </p:txBody>
      </p:sp>
      <p:sp>
        <p:nvSpPr>
          <p:cNvPr id="18" name="Rechthoek 17"/>
          <p:cNvSpPr/>
          <p:nvPr/>
        </p:nvSpPr>
        <p:spPr>
          <a:xfrm>
            <a:off x="6246472" y="1973945"/>
            <a:ext cx="5088467" cy="1754326"/>
          </a:xfrm>
          <a:prstGeom prst="rect">
            <a:avLst/>
          </a:prstGeom>
        </p:spPr>
        <p:txBody>
          <a:bodyPr wrap="square">
            <a:spAutoFit/>
          </a:bodyPr>
          <a:lstStyle/>
          <a:p>
            <a:r>
              <a:rPr lang="en-GB" dirty="0" smtClean="0">
                <a:latin typeface="+mj-lt"/>
              </a:rPr>
              <a:t>After illumination with the sensitometer, the film is developed. Next, a </a:t>
            </a:r>
            <a:r>
              <a:rPr lang="en-GB" b="1" dirty="0" smtClean="0">
                <a:solidFill>
                  <a:srgbClr val="7030A0"/>
                </a:solidFill>
                <a:latin typeface="+mj-lt"/>
              </a:rPr>
              <a:t>densitometer</a:t>
            </a:r>
            <a:r>
              <a:rPr lang="en-GB" dirty="0" smtClean="0">
                <a:latin typeface="+mj-lt"/>
              </a:rPr>
              <a:t> is used to read out the density values on different positions on the film. If the measured densities fluctuate over time, something in the film processor is not constant and needs to be fixed. </a:t>
            </a:r>
            <a:endParaRPr lang="en-GB" dirty="0">
              <a:latin typeface="+mj-lt"/>
            </a:endParaRPr>
          </a:p>
        </p:txBody>
      </p:sp>
      <p:sp>
        <p:nvSpPr>
          <p:cNvPr id="8" name="Rechthoek 7"/>
          <p:cNvSpPr/>
          <p:nvPr/>
        </p:nvSpPr>
        <p:spPr>
          <a:xfrm>
            <a:off x="476249" y="5784593"/>
            <a:ext cx="10926153" cy="369332"/>
          </a:xfrm>
          <a:prstGeom prst="rect">
            <a:avLst/>
          </a:prstGeom>
        </p:spPr>
        <p:txBody>
          <a:bodyPr wrap="square">
            <a:spAutoFit/>
          </a:bodyPr>
          <a:lstStyle/>
          <a:p>
            <a:pPr lvl="0" algn="ctr"/>
            <a:r>
              <a:rPr lang="en-GB" dirty="0">
                <a:solidFill>
                  <a:srgbClr val="000000"/>
                </a:solidFill>
                <a:latin typeface="Calibri Light" panose="020F0302020204030204"/>
              </a:rPr>
              <a:t>This helps you analyse the quality and consistency of the film development process. </a:t>
            </a:r>
          </a:p>
        </p:txBody>
      </p:sp>
    </p:spTree>
    <p:extLst>
      <p:ext uri="{BB962C8B-B14F-4D97-AF65-F5344CB8AC3E}">
        <p14:creationId xmlns:p14="http://schemas.microsoft.com/office/powerpoint/2010/main" val="4140908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 Shooting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30" y="1385129"/>
            <a:ext cx="3868549" cy="4247317"/>
          </a:xfrm>
          <a:prstGeom prst="rect">
            <a:avLst/>
          </a:prstGeom>
        </p:spPr>
        <p:txBody>
          <a:bodyPr wrap="square">
            <a:spAutoFit/>
          </a:bodyPr>
          <a:lstStyle/>
          <a:p>
            <a:pPr lvl="0"/>
            <a:r>
              <a:rPr lang="en-GB" b="1" dirty="0">
                <a:solidFill>
                  <a:srgbClr val="7030A0"/>
                </a:solidFill>
                <a:latin typeface="Calibri Light" panose="020F0302020204030204"/>
              </a:rPr>
              <a:t>Frequent User complaints</a:t>
            </a:r>
          </a:p>
          <a:p>
            <a:pPr marL="285750" lvl="0" indent="-285750">
              <a:buFont typeface="Arial" panose="020B0604020202020204" pitchFamily="34" charset="0"/>
              <a:buChar char="•"/>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processed film appears </a:t>
            </a:r>
            <a:r>
              <a:rPr lang="en-GB" dirty="0" smtClean="0">
                <a:solidFill>
                  <a:srgbClr val="000000"/>
                </a:solidFill>
                <a:latin typeface="Calibri Light" panose="020F0302020204030204"/>
              </a:rPr>
              <a:t>dirty</a:t>
            </a:r>
          </a:p>
          <a:p>
            <a:pPr marL="285750" lvl="0" indent="-285750">
              <a:buFont typeface="Arial" panose="020B0604020202020204" pitchFamily="34" charset="0"/>
              <a:buChar char="•"/>
            </a:pPr>
            <a:endParaRPr lang="en-GB" dirty="0" smtClean="0">
              <a:solidFill>
                <a:srgbClr val="000000"/>
              </a:solidFill>
              <a:latin typeface="Calibri Light" panose="020F0302020204030204"/>
            </a:endParaRPr>
          </a:p>
          <a:p>
            <a:pPr marL="285750" lvl="0" indent="-285750">
              <a:buFont typeface="Arial" panose="020B0604020202020204" pitchFamily="34" charset="0"/>
              <a:buChar char="•"/>
            </a:pPr>
            <a:endParaRPr lang="en-GB" dirty="0">
              <a:solidFill>
                <a:srgbClr val="000000"/>
              </a:solidFill>
              <a:latin typeface="Calibri Light" panose="020F0302020204030204"/>
            </a:endParaRPr>
          </a:p>
          <a:p>
            <a:pPr marL="285750" lvl="0" indent="-285750">
              <a:buFont typeface="Arial" panose="020B0604020202020204" pitchFamily="34" charset="0"/>
              <a:buChar char="•"/>
            </a:pPr>
            <a:endParaRPr lang="en-GB" dirty="0" smtClean="0">
              <a:solidFill>
                <a:srgbClr val="000000"/>
              </a:solidFill>
              <a:latin typeface="Calibri Light" panose="020F0302020204030204"/>
            </a:endParaRPr>
          </a:p>
          <a:p>
            <a:pPr marL="285750" lvl="0" indent="-285750">
              <a:buFont typeface="Arial" panose="020B0604020202020204" pitchFamily="34" charset="0"/>
              <a:buChar char="•"/>
            </a:pPr>
            <a:endParaRPr lang="en-GB" dirty="0">
              <a:solidFill>
                <a:srgbClr val="000000"/>
              </a:solidFill>
              <a:latin typeface="Calibri Light" panose="020F0302020204030204"/>
            </a:endParaRPr>
          </a:p>
          <a:p>
            <a:pPr lvl="0"/>
            <a:endParaRPr lang="en-GB" dirty="0">
              <a:solidFill>
                <a:srgbClr val="000000"/>
              </a:solidFill>
              <a:latin typeface="Calibri Light" panose="020F0302020204030204"/>
            </a:endParaRPr>
          </a:p>
          <a:p>
            <a:pPr marL="285750" lvl="0" indent="-285750">
              <a:buFont typeface="Arial" panose="020B0604020202020204" pitchFamily="34" charset="0"/>
              <a:buChar char="•"/>
            </a:pPr>
            <a:r>
              <a:rPr lang="en-GB" dirty="0" smtClean="0">
                <a:solidFill>
                  <a:srgbClr val="000000"/>
                </a:solidFill>
                <a:latin typeface="Calibri Light" panose="020F0302020204030204"/>
              </a:rPr>
              <a:t>Pressure </a:t>
            </a:r>
            <a:r>
              <a:rPr lang="en-GB" dirty="0">
                <a:solidFill>
                  <a:srgbClr val="000000"/>
                </a:solidFill>
                <a:latin typeface="Calibri Light" panose="020F0302020204030204"/>
              </a:rPr>
              <a:t>marks on the </a:t>
            </a:r>
            <a:r>
              <a:rPr lang="en-GB" dirty="0" smtClean="0">
                <a:solidFill>
                  <a:srgbClr val="000000"/>
                </a:solidFill>
                <a:latin typeface="Calibri Light" panose="020F0302020204030204"/>
              </a:rPr>
              <a:t>film</a:t>
            </a:r>
          </a:p>
          <a:p>
            <a:pPr marL="285750" lvl="0" indent="-285750">
              <a:buFont typeface="Arial" panose="020B0604020202020204" pitchFamily="34" charset="0"/>
              <a:buChar char="•"/>
            </a:pPr>
            <a:endParaRPr lang="en-GB" dirty="0">
              <a:solidFill>
                <a:srgbClr val="000000"/>
              </a:solidFill>
              <a:latin typeface="Calibri Light" panose="020F0302020204030204"/>
            </a:endParaRPr>
          </a:p>
          <a:p>
            <a:pPr marL="285750" lvl="0" indent="-285750">
              <a:buFont typeface="Arial" panose="020B0604020202020204" pitchFamily="34" charset="0"/>
              <a:buChar char="•"/>
            </a:pPr>
            <a:r>
              <a:rPr lang="en-GB" dirty="0" smtClean="0">
                <a:solidFill>
                  <a:srgbClr val="000000"/>
                </a:solidFill>
                <a:latin typeface="Calibri Light" panose="020F0302020204030204"/>
              </a:rPr>
              <a:t>Film </a:t>
            </a:r>
            <a:r>
              <a:rPr lang="en-GB" dirty="0">
                <a:solidFill>
                  <a:srgbClr val="000000"/>
                </a:solidFill>
                <a:latin typeface="Calibri Light" panose="020F0302020204030204"/>
              </a:rPr>
              <a:t>scratched or </a:t>
            </a:r>
            <a:r>
              <a:rPr lang="en-GB" dirty="0" smtClean="0">
                <a:solidFill>
                  <a:srgbClr val="000000"/>
                </a:solidFill>
                <a:latin typeface="Calibri Light" panose="020F0302020204030204"/>
              </a:rPr>
              <a:t>jammed</a:t>
            </a:r>
          </a:p>
          <a:p>
            <a:pPr marL="285750" lvl="0" indent="-285750">
              <a:buFont typeface="Arial" panose="020B0604020202020204" pitchFamily="34" charset="0"/>
              <a:buChar char="•"/>
            </a:pPr>
            <a:endParaRPr lang="en-GB" dirty="0">
              <a:solidFill>
                <a:srgbClr val="000000"/>
              </a:solidFill>
              <a:latin typeface="Calibri Light" panose="020F0302020204030204"/>
            </a:endParaRPr>
          </a:p>
          <a:p>
            <a:pPr marL="285750" lvl="0" indent="-285750">
              <a:buFont typeface="Arial" panose="020B0604020202020204" pitchFamily="34" charset="0"/>
              <a:buChar char="•"/>
            </a:pPr>
            <a:endParaRPr lang="en-GB" dirty="0" smtClean="0">
              <a:solidFill>
                <a:srgbClr val="000000"/>
              </a:solidFill>
              <a:latin typeface="Calibri Light" panose="020F0302020204030204"/>
            </a:endParaRPr>
          </a:p>
          <a:p>
            <a:pPr marL="285750" lvl="0" indent="-285750">
              <a:buFont typeface="Arial" panose="020B0604020202020204" pitchFamily="34" charset="0"/>
              <a:buChar char="•"/>
            </a:pPr>
            <a:endParaRPr lang="en-GB" dirty="0">
              <a:solidFill>
                <a:srgbClr val="000000"/>
              </a:solidFill>
              <a:latin typeface="Calibri Light" panose="020F0302020204030204"/>
            </a:endParaRPr>
          </a:p>
          <a:p>
            <a:pPr marL="285750" lvl="0" indent="-285750">
              <a:buFont typeface="Arial" panose="020B0604020202020204" pitchFamily="34" charset="0"/>
              <a:buChar char="•"/>
            </a:pPr>
            <a:endParaRPr lang="en-GB" dirty="0" smtClean="0">
              <a:solidFill>
                <a:srgbClr val="000000"/>
              </a:solidFill>
              <a:latin typeface="Calibri Light" panose="020F0302020204030204"/>
            </a:endParaRPr>
          </a:p>
          <a:p>
            <a:pPr marL="285750" lvl="0" indent="-285750">
              <a:buFont typeface="Arial" panose="020B0604020202020204" pitchFamily="34" charset="0"/>
              <a:buChar char="•"/>
            </a:pPr>
            <a:r>
              <a:rPr lang="en-GB" dirty="0" smtClean="0">
                <a:solidFill>
                  <a:srgbClr val="000000"/>
                </a:solidFill>
                <a:latin typeface="Calibri Light" panose="020F0302020204030204"/>
              </a:rPr>
              <a:t>Film </a:t>
            </a:r>
            <a:r>
              <a:rPr lang="en-GB" dirty="0">
                <a:solidFill>
                  <a:srgbClr val="000000"/>
                </a:solidFill>
                <a:latin typeface="Calibri Light" panose="020F0302020204030204"/>
              </a:rPr>
              <a:t>appears </a:t>
            </a:r>
            <a:r>
              <a:rPr lang="en-GB" dirty="0" smtClean="0">
                <a:solidFill>
                  <a:srgbClr val="000000"/>
                </a:solidFill>
                <a:latin typeface="Calibri Light" panose="020F0302020204030204"/>
              </a:rPr>
              <a:t>under-developed</a:t>
            </a:r>
            <a:endParaRPr lang="en-GB" dirty="0">
              <a:solidFill>
                <a:srgbClr val="000000"/>
              </a:solidFill>
              <a:latin typeface="Calibri Light" panose="020F0302020204030204"/>
            </a:endParaRPr>
          </a:p>
        </p:txBody>
      </p:sp>
      <p:sp>
        <p:nvSpPr>
          <p:cNvPr id="8" name="Rechthoek 7"/>
          <p:cNvSpPr/>
          <p:nvPr/>
        </p:nvSpPr>
        <p:spPr>
          <a:xfrm>
            <a:off x="4758988" y="1390913"/>
            <a:ext cx="6367620" cy="4247317"/>
          </a:xfrm>
          <a:prstGeom prst="rect">
            <a:avLst/>
          </a:prstGeom>
        </p:spPr>
        <p:txBody>
          <a:bodyPr wrap="square">
            <a:spAutoFit/>
          </a:bodyPr>
          <a:lstStyle/>
          <a:p>
            <a:pPr lvl="0"/>
            <a:r>
              <a:rPr lang="en-GB" b="1" dirty="0" smtClean="0">
                <a:solidFill>
                  <a:srgbClr val="7030A0"/>
                </a:solidFill>
                <a:latin typeface="Calibri Light" panose="020F0302020204030204"/>
              </a:rPr>
              <a:t>Associated system problems and solutions</a:t>
            </a:r>
            <a:endParaRPr lang="en-GB" dirty="0">
              <a:solidFill>
                <a:srgbClr val="000000"/>
              </a:solidFill>
              <a:latin typeface="Calibri Light" panose="020F0302020204030204"/>
            </a:endParaRPr>
          </a:p>
          <a:p>
            <a:pPr marL="285750" lvl="0" indent="-285750">
              <a:buFont typeface="Arial" panose="020B0604020202020204" pitchFamily="34" charset="0"/>
              <a:buChar char="•"/>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processing tank rollers are </a:t>
            </a:r>
            <a:r>
              <a:rPr lang="en-GB" dirty="0" smtClean="0">
                <a:solidFill>
                  <a:srgbClr val="000000"/>
                </a:solidFill>
                <a:latin typeface="Calibri Light" panose="020F0302020204030204"/>
              </a:rPr>
              <a:t>dirty: </a:t>
            </a:r>
            <a:r>
              <a:rPr lang="en-GB" b="1" dirty="0" smtClean="0">
                <a:solidFill>
                  <a:srgbClr val="7030A0"/>
                </a:solidFill>
                <a:latin typeface="Calibri Light" panose="020F0302020204030204"/>
              </a:rPr>
              <a:t>Clean</a:t>
            </a:r>
          </a:p>
          <a:p>
            <a:pPr marL="285750" lvl="0" indent="-285750">
              <a:buFont typeface="Arial" panose="020B0604020202020204" pitchFamily="34" charset="0"/>
              <a:buChar char="•"/>
            </a:pPr>
            <a:r>
              <a:rPr lang="en-GB" dirty="0" smtClean="0">
                <a:solidFill>
                  <a:srgbClr val="000000"/>
                </a:solidFill>
                <a:latin typeface="Calibri Light" panose="020F0302020204030204"/>
              </a:rPr>
              <a:t>Dirt </a:t>
            </a:r>
            <a:r>
              <a:rPr lang="en-GB" dirty="0">
                <a:solidFill>
                  <a:srgbClr val="000000"/>
                </a:solidFill>
                <a:latin typeface="Calibri Light" panose="020F0302020204030204"/>
              </a:rPr>
              <a:t>or algae contamination of the wash water</a:t>
            </a:r>
            <a:r>
              <a:rPr lang="en-GB" dirty="0" smtClean="0">
                <a:solidFill>
                  <a:srgbClr val="000000"/>
                </a:solidFill>
                <a:latin typeface="Calibri Light" panose="020F0302020204030204"/>
              </a:rPr>
              <a:t>. Replace, check supply &amp; filters (</a:t>
            </a:r>
            <a:r>
              <a:rPr lang="en-GB" b="1" dirty="0" smtClean="0">
                <a:solidFill>
                  <a:srgbClr val="7030A0"/>
                </a:solidFill>
                <a:latin typeface="Calibri Light" panose="020F0302020204030204"/>
              </a:rPr>
              <a:t>replace</a:t>
            </a:r>
            <a:r>
              <a:rPr lang="en-GB" dirty="0" smtClean="0">
                <a:solidFill>
                  <a:srgbClr val="000000"/>
                </a:solidFill>
                <a:latin typeface="Calibri Light" panose="020F0302020204030204"/>
              </a:rPr>
              <a:t>) </a:t>
            </a:r>
          </a:p>
          <a:p>
            <a:pPr marL="285750" lvl="0" indent="-285750">
              <a:buFont typeface="Arial" panose="020B0604020202020204" pitchFamily="34" charset="0"/>
              <a:buChar char="•"/>
            </a:pPr>
            <a:r>
              <a:rPr lang="en-GB" dirty="0">
                <a:solidFill>
                  <a:srgbClr val="000000"/>
                </a:solidFill>
                <a:latin typeface="Calibri Light" panose="020F0302020204030204"/>
              </a:rPr>
              <a:t>Dirt or contamination of the processor solutions</a:t>
            </a:r>
            <a:r>
              <a:rPr lang="en-GB" dirty="0" smtClean="0">
                <a:solidFill>
                  <a:srgbClr val="000000"/>
                </a:solidFill>
                <a:latin typeface="Calibri Light" panose="020F0302020204030204"/>
              </a:rPr>
              <a:t>. </a:t>
            </a:r>
            <a:r>
              <a:rPr lang="en-GB" b="1" dirty="0" smtClean="0">
                <a:solidFill>
                  <a:srgbClr val="7030A0"/>
                </a:solidFill>
                <a:latin typeface="Calibri Light" panose="020F0302020204030204"/>
              </a:rPr>
              <a:t>Clean, replace</a:t>
            </a:r>
            <a:r>
              <a:rPr lang="en-GB" dirty="0" smtClean="0">
                <a:solidFill>
                  <a:srgbClr val="000000"/>
                </a:solidFill>
                <a:latin typeface="Calibri Light" panose="020F0302020204030204"/>
              </a:rPr>
              <a:t>.</a:t>
            </a:r>
          </a:p>
          <a:p>
            <a:pPr marL="285750" lvl="0" indent="-285750">
              <a:buFont typeface="Arial" panose="020B0604020202020204" pitchFamily="34" charset="0"/>
              <a:buChar char="•"/>
            </a:pPr>
            <a:r>
              <a:rPr lang="en-GB" dirty="0">
                <a:solidFill>
                  <a:srgbClr val="000000"/>
                </a:solidFill>
                <a:latin typeface="Calibri Light" panose="020F0302020204030204"/>
              </a:rPr>
              <a:t>The feed tray is dirty</a:t>
            </a:r>
            <a:r>
              <a:rPr lang="en-GB" dirty="0" smtClean="0">
                <a:solidFill>
                  <a:srgbClr val="000000"/>
                </a:solidFill>
                <a:latin typeface="Calibri Light" panose="020F0302020204030204"/>
              </a:rPr>
              <a:t>.</a:t>
            </a:r>
          </a:p>
          <a:p>
            <a:pPr marL="285750" lvl="0" indent="-285750">
              <a:buFont typeface="Arial" panose="020B0604020202020204" pitchFamily="34" charset="0"/>
              <a:buChar char="•"/>
            </a:pPr>
            <a:r>
              <a:rPr lang="en-GB" dirty="0">
                <a:solidFill>
                  <a:srgbClr val="000000"/>
                </a:solidFill>
                <a:latin typeface="Calibri Light" panose="020F0302020204030204"/>
              </a:rPr>
              <a:t>Clean the film rollers</a:t>
            </a:r>
            <a:r>
              <a:rPr lang="en-GB" dirty="0" smtClean="0">
                <a:solidFill>
                  <a:srgbClr val="000000"/>
                </a:solidFill>
                <a:latin typeface="Calibri Light" panose="020F0302020204030204"/>
              </a:rPr>
              <a:t>.</a:t>
            </a:r>
          </a:p>
          <a:p>
            <a:pPr marL="285750" lvl="0" indent="-285750">
              <a:buFont typeface="Arial" panose="020B0604020202020204" pitchFamily="34" charset="0"/>
              <a:buChar char="•"/>
            </a:pPr>
            <a:endParaRPr lang="en-GB" dirty="0">
              <a:solidFill>
                <a:srgbClr val="000000"/>
              </a:solidFill>
              <a:latin typeface="Calibri Light" panose="020F0302020204030204"/>
            </a:endParaRPr>
          </a:p>
          <a:p>
            <a:pPr marL="285750" lvl="0" indent="-285750">
              <a:buFont typeface="Arial" panose="020B0604020202020204" pitchFamily="34" charset="0"/>
              <a:buChar char="•"/>
            </a:pPr>
            <a:r>
              <a:rPr lang="en-GB" dirty="0">
                <a:solidFill>
                  <a:srgbClr val="000000"/>
                </a:solidFill>
                <a:latin typeface="Calibri Light" panose="020F0302020204030204"/>
              </a:rPr>
              <a:t>feed a test </a:t>
            </a:r>
            <a:r>
              <a:rPr lang="en-GB" dirty="0" smtClean="0">
                <a:solidFill>
                  <a:srgbClr val="000000"/>
                </a:solidFill>
                <a:latin typeface="Calibri Light" panose="020F0302020204030204"/>
              </a:rPr>
              <a:t>film through </a:t>
            </a:r>
            <a:r>
              <a:rPr lang="en-GB" dirty="0">
                <a:solidFill>
                  <a:srgbClr val="000000"/>
                </a:solidFill>
                <a:latin typeface="Calibri Light" panose="020F0302020204030204"/>
              </a:rPr>
              <a:t>the </a:t>
            </a:r>
            <a:r>
              <a:rPr lang="en-GB" dirty="0" smtClean="0">
                <a:solidFill>
                  <a:srgbClr val="000000"/>
                </a:solidFill>
                <a:latin typeface="Calibri Light" panose="020F0302020204030204"/>
              </a:rPr>
              <a:t>processor &amp; Listen for </a:t>
            </a:r>
            <a:r>
              <a:rPr lang="en-GB" dirty="0">
                <a:solidFill>
                  <a:srgbClr val="000000"/>
                </a:solidFill>
                <a:latin typeface="Calibri Light" panose="020F0302020204030204"/>
              </a:rPr>
              <a:t>any </a:t>
            </a:r>
            <a:r>
              <a:rPr lang="en-GB" dirty="0" smtClean="0">
                <a:solidFill>
                  <a:srgbClr val="000000"/>
                </a:solidFill>
                <a:latin typeface="Calibri Light" panose="020F0302020204030204"/>
              </a:rPr>
              <a:t>noise.</a:t>
            </a:r>
          </a:p>
          <a:p>
            <a:pPr marL="285750" lvl="0" indent="-285750">
              <a:buFont typeface="Arial" panose="020B0604020202020204" pitchFamily="34" charset="0"/>
              <a:buChar char="•"/>
            </a:pPr>
            <a:r>
              <a:rPr lang="en-GB" dirty="0">
                <a:solidFill>
                  <a:srgbClr val="000000"/>
                </a:solidFill>
                <a:latin typeface="Calibri Light" panose="020F0302020204030204"/>
              </a:rPr>
              <a:t>Racks incorrectly </a:t>
            </a:r>
            <a:r>
              <a:rPr lang="en-GB" dirty="0" smtClean="0">
                <a:solidFill>
                  <a:srgbClr val="000000"/>
                </a:solidFill>
                <a:latin typeface="Calibri Light" panose="020F0302020204030204"/>
              </a:rPr>
              <a:t>installed: Reposition</a:t>
            </a:r>
          </a:p>
          <a:p>
            <a:pPr marL="285750" lvl="0" indent="-285750">
              <a:buFont typeface="Arial" panose="020B0604020202020204" pitchFamily="34" charset="0"/>
              <a:buChar char="•"/>
            </a:pPr>
            <a:r>
              <a:rPr lang="en-GB" dirty="0">
                <a:solidFill>
                  <a:srgbClr val="000000"/>
                </a:solidFill>
                <a:latin typeface="Calibri Light" panose="020F0302020204030204"/>
              </a:rPr>
              <a:t>Loose or damaged roller pressure springs</a:t>
            </a:r>
            <a:r>
              <a:rPr lang="en-GB" dirty="0" smtClean="0">
                <a:solidFill>
                  <a:srgbClr val="000000"/>
                </a:solidFill>
                <a:latin typeface="Calibri Light" panose="020F0302020204030204"/>
              </a:rPr>
              <a:t>.</a:t>
            </a:r>
          </a:p>
          <a:p>
            <a:pPr marL="285750" lvl="0" indent="-285750">
              <a:buFont typeface="Arial" panose="020B0604020202020204" pitchFamily="34" charset="0"/>
              <a:buChar char="•"/>
            </a:pPr>
            <a:r>
              <a:rPr lang="en-GB" dirty="0">
                <a:solidFill>
                  <a:srgbClr val="000000"/>
                </a:solidFill>
                <a:latin typeface="Calibri Light" panose="020F0302020204030204"/>
              </a:rPr>
              <a:t>Film crossover guides not properly installed </a:t>
            </a:r>
            <a:r>
              <a:rPr lang="en-GB" dirty="0" smtClean="0">
                <a:solidFill>
                  <a:srgbClr val="000000"/>
                </a:solidFill>
                <a:latin typeface="Calibri Light" panose="020F0302020204030204"/>
              </a:rPr>
              <a:t>or faulty.</a:t>
            </a:r>
          </a:p>
          <a:p>
            <a:pPr marL="285750" lvl="0" indent="-285750">
              <a:buFont typeface="Arial" panose="020B0604020202020204" pitchFamily="34" charset="0"/>
              <a:buChar char="•"/>
            </a:pPr>
            <a:r>
              <a:rPr lang="en-GB" dirty="0">
                <a:solidFill>
                  <a:srgbClr val="000000"/>
                </a:solidFill>
                <a:latin typeface="Calibri Light" panose="020F0302020204030204"/>
              </a:rPr>
              <a:t>Damaged </a:t>
            </a:r>
            <a:r>
              <a:rPr lang="en-GB" dirty="0" smtClean="0">
                <a:solidFill>
                  <a:srgbClr val="000000"/>
                </a:solidFill>
                <a:latin typeface="Calibri Light" panose="020F0302020204030204"/>
              </a:rPr>
              <a:t>gears</a:t>
            </a:r>
          </a:p>
          <a:p>
            <a:pPr marL="285750" lvl="0" indent="-285750">
              <a:buFont typeface="Arial" panose="020B0604020202020204" pitchFamily="34" charset="0"/>
              <a:buChar char="•"/>
            </a:pPr>
            <a:endParaRPr lang="en-GB" dirty="0">
              <a:solidFill>
                <a:srgbClr val="000000"/>
              </a:solidFill>
              <a:latin typeface="Calibri Light" panose="020F0302020204030204"/>
            </a:endParaRPr>
          </a:p>
          <a:p>
            <a:pPr marL="285750" lvl="0" indent="-285750">
              <a:buFont typeface="Arial" panose="020B0604020202020204" pitchFamily="34" charset="0"/>
              <a:buChar char="•"/>
            </a:pPr>
            <a:r>
              <a:rPr lang="en-GB" dirty="0" smtClean="0">
                <a:solidFill>
                  <a:srgbClr val="000000"/>
                </a:solidFill>
                <a:latin typeface="Calibri Light" panose="020F0302020204030204"/>
              </a:rPr>
              <a:t>etc. </a:t>
            </a:r>
            <a:endParaRPr lang="en-GB" dirty="0">
              <a:solidFill>
                <a:srgbClr val="7030A0"/>
              </a:solidFill>
              <a:latin typeface="Calibri Light" panose="020F0302020204030204"/>
            </a:endParaRPr>
          </a:p>
        </p:txBody>
      </p:sp>
      <p:sp>
        <p:nvSpPr>
          <p:cNvPr id="16" name="Rechthoek 15"/>
          <p:cNvSpPr/>
          <p:nvPr/>
        </p:nvSpPr>
        <p:spPr>
          <a:xfrm>
            <a:off x="412130" y="5834994"/>
            <a:ext cx="11266839" cy="369332"/>
          </a:xfrm>
          <a:prstGeom prst="rect">
            <a:avLst/>
          </a:prstGeom>
          <a:solidFill>
            <a:schemeClr val="bg2"/>
          </a:solidFill>
          <a:ln>
            <a:solidFill>
              <a:srgbClr val="7030A0"/>
            </a:solidFill>
          </a:ln>
        </p:spPr>
        <p:txBody>
          <a:bodyPr wrap="square">
            <a:spAutoFit/>
          </a:bodyPr>
          <a:lstStyle/>
          <a:p>
            <a:pPr lvl="0" algn="ctr">
              <a:spcAft>
                <a:spcPts val="600"/>
              </a:spcAft>
            </a:pPr>
            <a:r>
              <a:rPr lang="en-GB" dirty="0">
                <a:solidFill>
                  <a:srgbClr val="000000"/>
                </a:solidFill>
                <a:latin typeface="Calibri Light" panose="020F0302020204030204"/>
              </a:rPr>
              <a:t>The most common cause of </a:t>
            </a:r>
            <a:r>
              <a:rPr lang="en-GB" dirty="0" smtClean="0">
                <a:solidFill>
                  <a:srgbClr val="000000"/>
                </a:solidFill>
                <a:latin typeface="Calibri Light" panose="020F0302020204030204"/>
              </a:rPr>
              <a:t>poor </a:t>
            </a:r>
            <a:r>
              <a:rPr lang="en-GB" dirty="0">
                <a:solidFill>
                  <a:srgbClr val="000000"/>
                </a:solidFill>
                <a:latin typeface="Calibri Light" panose="020F0302020204030204"/>
              </a:rPr>
              <a:t>performance in automatic film processors is </a:t>
            </a:r>
            <a:r>
              <a:rPr lang="en-GB" b="1" dirty="0">
                <a:solidFill>
                  <a:srgbClr val="7030A0"/>
                </a:solidFill>
                <a:latin typeface="Calibri Light" panose="020F0302020204030204"/>
              </a:rPr>
              <a:t>dirt build-up </a:t>
            </a:r>
            <a:r>
              <a:rPr lang="en-GB" dirty="0">
                <a:solidFill>
                  <a:srgbClr val="000000"/>
                </a:solidFill>
                <a:latin typeface="Calibri Light" panose="020F0302020204030204"/>
              </a:rPr>
              <a:t>in the </a:t>
            </a:r>
            <a:r>
              <a:rPr lang="en-GB" dirty="0" smtClean="0">
                <a:solidFill>
                  <a:srgbClr val="000000"/>
                </a:solidFill>
                <a:latin typeface="Calibri Light" panose="020F0302020204030204"/>
              </a:rPr>
              <a:t>transport </a:t>
            </a:r>
            <a:r>
              <a:rPr lang="en-GB" dirty="0">
                <a:solidFill>
                  <a:srgbClr val="000000"/>
                </a:solidFill>
                <a:latin typeface="Calibri Light" panose="020F0302020204030204"/>
              </a:rPr>
              <a:t>mechanisms. </a:t>
            </a:r>
          </a:p>
        </p:txBody>
      </p:sp>
    </p:spTree>
    <p:extLst>
      <p:ext uri="{BB962C8B-B14F-4D97-AF65-F5344CB8AC3E}">
        <p14:creationId xmlns:p14="http://schemas.microsoft.com/office/powerpoint/2010/main" val="3007028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Daily Maintenance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67704" y="1436256"/>
            <a:ext cx="5458884" cy="3693319"/>
          </a:xfrm>
          <a:prstGeom prst="rect">
            <a:avLst/>
          </a:prstGeom>
        </p:spPr>
        <p:txBody>
          <a:bodyPr wrap="square">
            <a:spAutoFit/>
          </a:bodyPr>
          <a:lstStyle/>
          <a:p>
            <a:pPr lvl="0"/>
            <a:r>
              <a:rPr lang="en-GB" b="1" dirty="0" smtClean="0">
                <a:solidFill>
                  <a:srgbClr val="7030A0"/>
                </a:solidFill>
                <a:latin typeface="+mj-lt"/>
              </a:rPr>
              <a:t>General </a:t>
            </a:r>
            <a:r>
              <a:rPr lang="en-GB" b="1" dirty="0">
                <a:solidFill>
                  <a:srgbClr val="7030A0"/>
                </a:solidFill>
                <a:latin typeface="+mj-lt"/>
              </a:rPr>
              <a:t>precautions</a:t>
            </a:r>
          </a:p>
          <a:p>
            <a:pPr marL="285750" lvl="0" indent="-285750">
              <a:buFont typeface="Arial" panose="020B0604020202020204" pitchFamily="34" charset="0"/>
              <a:buChar char="•"/>
            </a:pPr>
            <a:r>
              <a:rPr lang="en-GB" dirty="0" smtClean="0">
                <a:latin typeface="+mj-lt"/>
              </a:rPr>
              <a:t>Ensure </a:t>
            </a:r>
            <a:r>
              <a:rPr lang="en-GB" dirty="0">
                <a:latin typeface="+mj-lt"/>
              </a:rPr>
              <a:t>the </a:t>
            </a:r>
            <a:r>
              <a:rPr lang="en-GB" dirty="0" smtClean="0">
                <a:latin typeface="+mj-lt"/>
              </a:rPr>
              <a:t>processor power </a:t>
            </a:r>
            <a:r>
              <a:rPr lang="en-GB" dirty="0">
                <a:latin typeface="+mj-lt"/>
              </a:rPr>
              <a:t>is switched off. </a:t>
            </a:r>
          </a:p>
          <a:p>
            <a:pPr marL="285750" lvl="0" indent="-285750">
              <a:buFont typeface="Arial" panose="020B0604020202020204" pitchFamily="34" charset="0"/>
              <a:buChar char="•"/>
            </a:pPr>
            <a:r>
              <a:rPr lang="en-GB" dirty="0" smtClean="0">
                <a:latin typeface="+mj-lt"/>
              </a:rPr>
              <a:t>Record all </a:t>
            </a:r>
            <a:r>
              <a:rPr lang="en-GB" dirty="0">
                <a:latin typeface="+mj-lt"/>
              </a:rPr>
              <a:t>adjustable settings of the processor </a:t>
            </a:r>
            <a:endParaRPr lang="en-GB" dirty="0" smtClean="0">
              <a:latin typeface="+mj-lt"/>
            </a:endParaRPr>
          </a:p>
          <a:p>
            <a:pPr marL="285750" lvl="0" indent="-285750">
              <a:buFont typeface="Arial" panose="020B0604020202020204" pitchFamily="34" charset="0"/>
              <a:buChar char="•"/>
            </a:pPr>
            <a:r>
              <a:rPr lang="en-GB" dirty="0" smtClean="0">
                <a:latin typeface="+mj-lt"/>
              </a:rPr>
              <a:t>Protect yourself with plastic apron, coat </a:t>
            </a:r>
            <a:r>
              <a:rPr lang="en-GB" dirty="0">
                <a:latin typeface="+mj-lt"/>
              </a:rPr>
              <a:t>to protect clothing from chemical </a:t>
            </a:r>
            <a:r>
              <a:rPr lang="en-GB" dirty="0" smtClean="0">
                <a:latin typeface="+mj-lt"/>
              </a:rPr>
              <a:t>splashes, Rubber gloves protective </a:t>
            </a:r>
            <a:r>
              <a:rPr lang="en-GB" dirty="0">
                <a:latin typeface="+mj-lt"/>
              </a:rPr>
              <a:t>glasses and mask, to protect the </a:t>
            </a:r>
            <a:r>
              <a:rPr lang="en-GB" dirty="0" smtClean="0">
                <a:latin typeface="+mj-lt"/>
              </a:rPr>
              <a:t>face from </a:t>
            </a:r>
            <a:r>
              <a:rPr lang="en-GB" dirty="0">
                <a:latin typeface="+mj-lt"/>
              </a:rPr>
              <a:t>chemical splashes.</a:t>
            </a:r>
          </a:p>
          <a:p>
            <a:pPr marL="285750" lvl="0" indent="-285750">
              <a:buFont typeface="Arial" panose="020B0604020202020204" pitchFamily="34" charset="0"/>
              <a:buChar char="•"/>
            </a:pPr>
            <a:r>
              <a:rPr lang="en-GB" dirty="0" smtClean="0">
                <a:latin typeface="+mj-lt"/>
              </a:rPr>
              <a:t>An </a:t>
            </a:r>
            <a:r>
              <a:rPr lang="en-GB" dirty="0">
                <a:latin typeface="+mj-lt"/>
              </a:rPr>
              <a:t>emergency eye kit should be available in </a:t>
            </a:r>
            <a:r>
              <a:rPr lang="en-GB" dirty="0" smtClean="0">
                <a:latin typeface="+mj-lt"/>
              </a:rPr>
              <a:t>the darkroom</a:t>
            </a:r>
            <a:r>
              <a:rPr lang="en-GB" dirty="0">
                <a:latin typeface="+mj-lt"/>
              </a:rPr>
              <a:t>.</a:t>
            </a:r>
          </a:p>
          <a:p>
            <a:pPr marL="285750" lvl="0" indent="-285750">
              <a:buFont typeface="Arial" panose="020B0604020202020204" pitchFamily="34" charset="0"/>
              <a:buChar char="•"/>
            </a:pPr>
            <a:r>
              <a:rPr lang="en-GB" dirty="0" smtClean="0">
                <a:latin typeface="+mj-lt"/>
              </a:rPr>
              <a:t>Do </a:t>
            </a:r>
            <a:r>
              <a:rPr lang="en-GB" dirty="0">
                <a:latin typeface="+mj-lt"/>
              </a:rPr>
              <a:t>not wear long loose clothing; this may </a:t>
            </a:r>
            <a:r>
              <a:rPr lang="en-GB" dirty="0" smtClean="0">
                <a:latin typeface="+mj-lt"/>
              </a:rPr>
              <a:t>become caught </a:t>
            </a:r>
            <a:r>
              <a:rPr lang="en-GB" dirty="0">
                <a:latin typeface="+mj-lt"/>
              </a:rPr>
              <a:t>in the rollers.</a:t>
            </a:r>
          </a:p>
          <a:p>
            <a:pPr marL="285750" lvl="0" indent="-285750">
              <a:buFont typeface="Arial" panose="020B0604020202020204" pitchFamily="34" charset="0"/>
              <a:buChar char="•"/>
            </a:pPr>
            <a:r>
              <a:rPr lang="en-GB" dirty="0" smtClean="0">
                <a:latin typeface="+mj-lt"/>
              </a:rPr>
              <a:t>Ensure </a:t>
            </a:r>
            <a:r>
              <a:rPr lang="en-GB" dirty="0">
                <a:latin typeface="+mj-lt"/>
              </a:rPr>
              <a:t>that the darkroom is adequately ventilated.</a:t>
            </a:r>
          </a:p>
          <a:p>
            <a:pPr marL="285750" lvl="0" indent="-285750">
              <a:buFont typeface="Arial" panose="020B0604020202020204" pitchFamily="34" charset="0"/>
              <a:buChar char="•"/>
            </a:pPr>
            <a:r>
              <a:rPr lang="en-GB" dirty="0" smtClean="0">
                <a:latin typeface="+mj-lt"/>
              </a:rPr>
              <a:t>Clean </a:t>
            </a:r>
            <a:r>
              <a:rPr lang="en-GB" dirty="0">
                <a:latin typeface="+mj-lt"/>
              </a:rPr>
              <a:t>up any spills or splashes</a:t>
            </a:r>
            <a:r>
              <a:rPr lang="en-GB" b="1" dirty="0">
                <a:solidFill>
                  <a:srgbClr val="7030A0"/>
                </a:solidFill>
                <a:latin typeface="+mj-lt"/>
              </a:rPr>
              <a:t>.</a:t>
            </a:r>
            <a:endParaRPr lang="en-GB" dirty="0" smtClean="0">
              <a:solidFill>
                <a:srgbClr val="000000"/>
              </a:solidFill>
              <a:latin typeface="+mj-lt"/>
            </a:endParaRPr>
          </a:p>
        </p:txBody>
      </p:sp>
      <p:sp>
        <p:nvSpPr>
          <p:cNvPr id="3" name="Rechthoek 2"/>
          <p:cNvSpPr/>
          <p:nvPr/>
        </p:nvSpPr>
        <p:spPr>
          <a:xfrm>
            <a:off x="6526964" y="1462249"/>
            <a:ext cx="5088467" cy="3970318"/>
          </a:xfrm>
          <a:prstGeom prst="rect">
            <a:avLst/>
          </a:prstGeom>
        </p:spPr>
        <p:txBody>
          <a:bodyPr wrap="square">
            <a:spAutoFit/>
          </a:bodyPr>
          <a:lstStyle/>
          <a:p>
            <a:r>
              <a:rPr lang="en-GB" b="1" dirty="0" smtClean="0">
                <a:solidFill>
                  <a:srgbClr val="7030A0"/>
                </a:solidFill>
                <a:latin typeface="+mj-lt"/>
              </a:rPr>
              <a:t>Daily </a:t>
            </a:r>
            <a:r>
              <a:rPr lang="en-GB" b="1" dirty="0">
                <a:solidFill>
                  <a:srgbClr val="7030A0"/>
                </a:solidFill>
                <a:latin typeface="+mj-lt"/>
              </a:rPr>
              <a:t>maintenance</a:t>
            </a:r>
          </a:p>
          <a:p>
            <a:pPr marL="285750" indent="-285750">
              <a:buFont typeface="Arial" panose="020B0604020202020204" pitchFamily="34" charset="0"/>
              <a:buChar char="•"/>
            </a:pPr>
            <a:r>
              <a:rPr lang="en-GB" b="1" dirty="0" smtClean="0">
                <a:solidFill>
                  <a:srgbClr val="7030A0"/>
                </a:solidFill>
                <a:latin typeface="+mj-lt"/>
              </a:rPr>
              <a:t>Remove</a:t>
            </a:r>
            <a:r>
              <a:rPr lang="en-GB" dirty="0" smtClean="0">
                <a:latin typeface="+mj-lt"/>
              </a:rPr>
              <a:t> </a:t>
            </a:r>
            <a:r>
              <a:rPr lang="en-GB" dirty="0">
                <a:latin typeface="+mj-lt"/>
              </a:rPr>
              <a:t>processor </a:t>
            </a:r>
            <a:r>
              <a:rPr lang="en-GB" dirty="0" smtClean="0">
                <a:latin typeface="+mj-lt"/>
              </a:rPr>
              <a:t>lid</a:t>
            </a:r>
            <a:endParaRPr lang="en-GB" dirty="0">
              <a:latin typeface="+mj-lt"/>
            </a:endParaRPr>
          </a:p>
          <a:p>
            <a:pPr marL="285750" indent="-285750">
              <a:buFont typeface="Arial" panose="020B0604020202020204" pitchFamily="34" charset="0"/>
              <a:buChar char="•"/>
            </a:pPr>
            <a:r>
              <a:rPr lang="en-GB" dirty="0" smtClean="0">
                <a:latin typeface="+mj-lt"/>
              </a:rPr>
              <a:t>Remove </a:t>
            </a:r>
            <a:r>
              <a:rPr lang="en-GB" dirty="0">
                <a:latin typeface="+mj-lt"/>
              </a:rPr>
              <a:t>crossovers, and wash in warm water</a:t>
            </a:r>
            <a:r>
              <a:rPr lang="en-GB" dirty="0" smtClean="0">
                <a:latin typeface="+mj-lt"/>
              </a:rPr>
              <a:t>, with </a:t>
            </a:r>
            <a:r>
              <a:rPr lang="en-GB" dirty="0">
                <a:latin typeface="+mj-lt"/>
              </a:rPr>
              <a:t>a sponge or plastic cleaning </a:t>
            </a:r>
            <a:r>
              <a:rPr lang="en-GB" dirty="0" smtClean="0">
                <a:latin typeface="+mj-lt"/>
              </a:rPr>
              <a:t>pad </a:t>
            </a:r>
          </a:p>
          <a:p>
            <a:pPr marL="285750" indent="-285750">
              <a:buFont typeface="Arial" panose="020B0604020202020204" pitchFamily="34" charset="0"/>
              <a:buChar char="•"/>
            </a:pPr>
            <a:r>
              <a:rPr lang="en-GB" b="1" dirty="0" smtClean="0">
                <a:solidFill>
                  <a:srgbClr val="7030A0"/>
                </a:solidFill>
                <a:latin typeface="+mj-lt"/>
              </a:rPr>
              <a:t>Wash</a:t>
            </a:r>
            <a:r>
              <a:rPr lang="en-GB" dirty="0" smtClean="0">
                <a:latin typeface="+mj-lt"/>
              </a:rPr>
              <a:t> </a:t>
            </a:r>
            <a:r>
              <a:rPr lang="en-GB" dirty="0">
                <a:latin typeface="+mj-lt"/>
              </a:rPr>
              <a:t>tank covers and splash </a:t>
            </a:r>
            <a:r>
              <a:rPr lang="en-GB" dirty="0" smtClean="0">
                <a:latin typeface="+mj-lt"/>
              </a:rPr>
              <a:t>guards</a:t>
            </a:r>
            <a:endParaRPr lang="en-GB" dirty="0">
              <a:latin typeface="+mj-lt"/>
            </a:endParaRPr>
          </a:p>
          <a:p>
            <a:pPr marL="285750" indent="-285750">
              <a:buFont typeface="Arial" panose="020B0604020202020204" pitchFamily="34" charset="0"/>
              <a:buChar char="•"/>
            </a:pPr>
            <a:r>
              <a:rPr lang="en-GB" b="1" dirty="0" smtClean="0">
                <a:solidFill>
                  <a:srgbClr val="7030A0"/>
                </a:solidFill>
                <a:latin typeface="+mj-lt"/>
              </a:rPr>
              <a:t>Wipe</a:t>
            </a:r>
            <a:r>
              <a:rPr lang="en-GB" dirty="0" smtClean="0">
                <a:latin typeface="+mj-lt"/>
              </a:rPr>
              <a:t> </a:t>
            </a:r>
            <a:r>
              <a:rPr lang="en-GB" dirty="0">
                <a:latin typeface="+mj-lt"/>
              </a:rPr>
              <a:t>over all rack rollers that are </a:t>
            </a:r>
            <a:r>
              <a:rPr lang="en-GB" dirty="0" smtClean="0">
                <a:latin typeface="+mj-lt"/>
              </a:rPr>
              <a:t>above solution levels</a:t>
            </a:r>
            <a:endParaRPr lang="en-GB" dirty="0">
              <a:latin typeface="+mj-lt"/>
            </a:endParaRPr>
          </a:p>
          <a:p>
            <a:pPr marL="285750" indent="-285750">
              <a:buFont typeface="Arial" panose="020B0604020202020204" pitchFamily="34" charset="0"/>
              <a:buChar char="•"/>
            </a:pPr>
            <a:r>
              <a:rPr lang="en-GB" b="1" dirty="0" smtClean="0">
                <a:solidFill>
                  <a:srgbClr val="7030A0"/>
                </a:solidFill>
                <a:latin typeface="+mj-lt"/>
              </a:rPr>
              <a:t>Clean</a:t>
            </a:r>
            <a:r>
              <a:rPr lang="en-GB" dirty="0" smtClean="0">
                <a:latin typeface="+mj-lt"/>
              </a:rPr>
              <a:t> </a:t>
            </a:r>
            <a:r>
              <a:rPr lang="en-GB" dirty="0">
                <a:latin typeface="+mj-lt"/>
              </a:rPr>
              <a:t>interior exposed </a:t>
            </a:r>
            <a:r>
              <a:rPr lang="en-GB" dirty="0" smtClean="0">
                <a:latin typeface="+mj-lt"/>
              </a:rPr>
              <a:t>surfaces</a:t>
            </a:r>
            <a:endParaRPr lang="en-GB" dirty="0">
              <a:latin typeface="+mj-lt"/>
            </a:endParaRPr>
          </a:p>
          <a:p>
            <a:pPr marL="285750" indent="-285750">
              <a:buFont typeface="Arial" panose="020B0604020202020204" pitchFamily="34" charset="0"/>
              <a:buChar char="•"/>
            </a:pPr>
            <a:r>
              <a:rPr lang="en-GB" b="1" dirty="0" smtClean="0">
                <a:solidFill>
                  <a:srgbClr val="7030A0"/>
                </a:solidFill>
                <a:latin typeface="+mj-lt"/>
              </a:rPr>
              <a:t>Check</a:t>
            </a:r>
            <a:r>
              <a:rPr lang="en-GB" dirty="0" smtClean="0">
                <a:latin typeface="+mj-lt"/>
              </a:rPr>
              <a:t> </a:t>
            </a:r>
            <a:r>
              <a:rPr lang="en-GB" dirty="0">
                <a:latin typeface="+mj-lt"/>
              </a:rPr>
              <a:t>replenishment tanks/bottles </a:t>
            </a:r>
            <a:r>
              <a:rPr lang="en-GB" dirty="0" smtClean="0">
                <a:latin typeface="+mj-lt"/>
              </a:rPr>
              <a:t>levels</a:t>
            </a:r>
            <a:endParaRPr lang="en-GB" dirty="0">
              <a:latin typeface="+mj-lt"/>
            </a:endParaRPr>
          </a:p>
          <a:p>
            <a:pPr marL="285750" indent="-285750">
              <a:buFont typeface="Arial" panose="020B0604020202020204" pitchFamily="34" charset="0"/>
              <a:buChar char="•"/>
            </a:pPr>
            <a:r>
              <a:rPr lang="en-GB" dirty="0">
                <a:latin typeface="+mj-lt"/>
              </a:rPr>
              <a:t>Check for unusual colour or </a:t>
            </a:r>
            <a:r>
              <a:rPr lang="en-GB" dirty="0" smtClean="0">
                <a:latin typeface="+mj-lt"/>
              </a:rPr>
              <a:t>smell</a:t>
            </a:r>
            <a:endParaRPr lang="en-GB" dirty="0">
              <a:latin typeface="+mj-lt"/>
            </a:endParaRPr>
          </a:p>
          <a:p>
            <a:pPr marL="285750" indent="-285750">
              <a:buFont typeface="Arial" panose="020B0604020202020204" pitchFamily="34" charset="0"/>
              <a:buChar char="•"/>
            </a:pPr>
            <a:r>
              <a:rPr lang="en-GB" dirty="0" smtClean="0">
                <a:latin typeface="+mj-lt"/>
              </a:rPr>
              <a:t>Check </a:t>
            </a:r>
            <a:r>
              <a:rPr lang="en-GB" dirty="0">
                <a:latin typeface="+mj-lt"/>
              </a:rPr>
              <a:t>replenishment hoses for possible </a:t>
            </a:r>
            <a:r>
              <a:rPr lang="en-GB" dirty="0" smtClean="0">
                <a:latin typeface="+mj-lt"/>
              </a:rPr>
              <a:t>leaks</a:t>
            </a:r>
          </a:p>
          <a:p>
            <a:pPr marL="285750" indent="-285750">
              <a:buFont typeface="Arial" panose="020B0604020202020204" pitchFamily="34" charset="0"/>
              <a:buChar char="•"/>
            </a:pPr>
            <a:r>
              <a:rPr lang="en-GB" dirty="0" smtClean="0">
                <a:latin typeface="+mj-lt"/>
              </a:rPr>
              <a:t>Ensure </a:t>
            </a:r>
            <a:r>
              <a:rPr lang="en-GB" dirty="0">
                <a:latin typeface="+mj-lt"/>
              </a:rPr>
              <a:t>the wash water drain valve is </a:t>
            </a:r>
            <a:r>
              <a:rPr lang="en-GB" dirty="0" smtClean="0">
                <a:latin typeface="+mj-lt"/>
              </a:rPr>
              <a:t>closed</a:t>
            </a:r>
            <a:endParaRPr lang="en-GB" dirty="0">
              <a:latin typeface="+mj-lt"/>
            </a:endParaRPr>
          </a:p>
          <a:p>
            <a:pPr marL="285750" indent="-285750">
              <a:buFont typeface="Arial" panose="020B0604020202020204" pitchFamily="34" charset="0"/>
              <a:buChar char="•"/>
            </a:pPr>
            <a:r>
              <a:rPr lang="en-GB" b="1" dirty="0" smtClean="0">
                <a:solidFill>
                  <a:srgbClr val="7030A0"/>
                </a:solidFill>
                <a:latin typeface="+mj-lt"/>
              </a:rPr>
              <a:t>Turn </a:t>
            </a:r>
            <a:r>
              <a:rPr lang="en-GB" b="1" dirty="0">
                <a:solidFill>
                  <a:srgbClr val="7030A0"/>
                </a:solidFill>
                <a:latin typeface="+mj-lt"/>
              </a:rPr>
              <a:t>on water</a:t>
            </a:r>
            <a:r>
              <a:rPr lang="en-GB" dirty="0">
                <a:latin typeface="+mj-lt"/>
              </a:rPr>
              <a:t>, and check that wash tank </a:t>
            </a:r>
            <a:r>
              <a:rPr lang="en-GB" dirty="0" smtClean="0">
                <a:latin typeface="+mj-lt"/>
              </a:rPr>
              <a:t>is filling</a:t>
            </a:r>
            <a:endParaRPr lang="en-GB" dirty="0">
              <a:latin typeface="+mj-lt"/>
            </a:endParaRPr>
          </a:p>
          <a:p>
            <a:pPr marL="285750" indent="-285750">
              <a:buFont typeface="Arial" panose="020B0604020202020204" pitchFamily="34" charset="0"/>
              <a:buChar char="•"/>
            </a:pPr>
            <a:r>
              <a:rPr lang="en-GB" b="1" dirty="0" smtClean="0">
                <a:solidFill>
                  <a:srgbClr val="7030A0"/>
                </a:solidFill>
                <a:latin typeface="+mj-lt"/>
              </a:rPr>
              <a:t>Replace</a:t>
            </a:r>
            <a:r>
              <a:rPr lang="en-GB" dirty="0" smtClean="0">
                <a:latin typeface="+mj-lt"/>
              </a:rPr>
              <a:t> crossovers </a:t>
            </a:r>
            <a:r>
              <a:rPr lang="en-GB" dirty="0">
                <a:latin typeface="+mj-lt"/>
              </a:rPr>
              <a:t>and tank </a:t>
            </a:r>
            <a:r>
              <a:rPr lang="en-GB" dirty="0" smtClean="0">
                <a:latin typeface="+mj-lt"/>
              </a:rPr>
              <a:t>lids</a:t>
            </a:r>
            <a:endParaRPr lang="en-GB" dirty="0">
              <a:latin typeface="+mj-lt"/>
            </a:endParaRPr>
          </a:p>
        </p:txBody>
      </p:sp>
    </p:spTree>
    <p:extLst>
      <p:ext uri="{BB962C8B-B14F-4D97-AF65-F5344CB8AC3E}">
        <p14:creationId xmlns:p14="http://schemas.microsoft.com/office/powerpoint/2010/main" val="3827734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Daily Maintenance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67704" y="1436256"/>
            <a:ext cx="5458884" cy="3693319"/>
          </a:xfrm>
          <a:prstGeom prst="rect">
            <a:avLst/>
          </a:prstGeom>
        </p:spPr>
        <p:txBody>
          <a:bodyPr wrap="square">
            <a:spAutoFit/>
          </a:bodyPr>
          <a:lstStyle/>
          <a:p>
            <a:pPr lvl="0"/>
            <a:r>
              <a:rPr lang="en-GB" b="1" dirty="0">
                <a:solidFill>
                  <a:srgbClr val="7030A0"/>
                </a:solidFill>
                <a:latin typeface="+mj-lt"/>
              </a:rPr>
              <a:t>On start </a:t>
            </a:r>
            <a:r>
              <a:rPr lang="en-GB" b="1" dirty="0" smtClean="0">
                <a:solidFill>
                  <a:srgbClr val="7030A0"/>
                </a:solidFill>
                <a:latin typeface="+mj-lt"/>
              </a:rPr>
              <a:t>up</a:t>
            </a:r>
            <a:endParaRPr lang="en-GB" b="1" dirty="0">
              <a:solidFill>
                <a:srgbClr val="7030A0"/>
              </a:solidFill>
              <a:latin typeface="+mj-lt"/>
            </a:endParaRPr>
          </a:p>
          <a:p>
            <a:pPr marL="285750" lvl="0" indent="-285750">
              <a:buFont typeface="Arial" panose="020B0604020202020204" pitchFamily="34" charset="0"/>
              <a:buChar char="•"/>
            </a:pPr>
            <a:r>
              <a:rPr lang="en-GB" dirty="0">
                <a:latin typeface="+mj-lt"/>
              </a:rPr>
              <a:t>S</a:t>
            </a:r>
            <a:r>
              <a:rPr lang="en-GB" dirty="0" smtClean="0">
                <a:latin typeface="+mj-lt"/>
              </a:rPr>
              <a:t>witch </a:t>
            </a:r>
            <a:r>
              <a:rPr lang="en-GB" dirty="0">
                <a:latin typeface="+mj-lt"/>
              </a:rPr>
              <a:t>on </a:t>
            </a:r>
            <a:r>
              <a:rPr lang="en-GB" dirty="0" smtClean="0">
                <a:latin typeface="+mj-lt"/>
              </a:rPr>
              <a:t>the processor</a:t>
            </a:r>
            <a:r>
              <a:rPr lang="en-GB" dirty="0">
                <a:latin typeface="+mj-lt"/>
              </a:rPr>
              <a:t>.</a:t>
            </a:r>
          </a:p>
          <a:p>
            <a:pPr marL="285750" lvl="0" indent="-285750">
              <a:buFont typeface="Arial" panose="020B0604020202020204" pitchFamily="34" charset="0"/>
              <a:buChar char="•"/>
            </a:pPr>
            <a:r>
              <a:rPr lang="en-GB" dirty="0" smtClean="0">
                <a:latin typeface="+mj-lt"/>
              </a:rPr>
              <a:t>Listen </a:t>
            </a:r>
            <a:r>
              <a:rPr lang="en-GB" dirty="0">
                <a:latin typeface="+mj-lt"/>
              </a:rPr>
              <a:t>for any unusual noise or vibration.</a:t>
            </a:r>
          </a:p>
          <a:p>
            <a:pPr marL="285750" lvl="0" indent="-285750">
              <a:buFont typeface="Arial" panose="020B0604020202020204" pitchFamily="34" charset="0"/>
              <a:buChar char="•"/>
            </a:pPr>
            <a:r>
              <a:rPr lang="en-GB" dirty="0" smtClean="0">
                <a:latin typeface="+mj-lt"/>
              </a:rPr>
              <a:t>Check </a:t>
            </a:r>
            <a:r>
              <a:rPr lang="en-GB" dirty="0">
                <a:latin typeface="+mj-lt"/>
              </a:rPr>
              <a:t>film transport system. Ensure all </a:t>
            </a:r>
            <a:r>
              <a:rPr lang="en-GB" dirty="0" smtClean="0">
                <a:latin typeface="+mj-lt"/>
              </a:rPr>
              <a:t>rollers are </a:t>
            </a:r>
            <a:r>
              <a:rPr lang="en-GB" dirty="0">
                <a:latin typeface="+mj-lt"/>
              </a:rPr>
              <a:t>operating normally.</a:t>
            </a:r>
          </a:p>
          <a:p>
            <a:pPr marL="285750" lvl="0" indent="-285750">
              <a:buFont typeface="Arial" panose="020B0604020202020204" pitchFamily="34" charset="0"/>
              <a:buChar char="•"/>
            </a:pPr>
            <a:r>
              <a:rPr lang="en-GB" dirty="0" smtClean="0">
                <a:latin typeface="+mj-lt"/>
              </a:rPr>
              <a:t>If </a:t>
            </a:r>
            <a:r>
              <a:rPr lang="en-GB" dirty="0">
                <a:latin typeface="+mj-lt"/>
              </a:rPr>
              <a:t>not previously filled, check that wash </a:t>
            </a:r>
            <a:r>
              <a:rPr lang="en-GB" dirty="0" smtClean="0">
                <a:latin typeface="+mj-lt"/>
              </a:rPr>
              <a:t>water is </a:t>
            </a:r>
            <a:r>
              <a:rPr lang="en-GB" dirty="0">
                <a:latin typeface="+mj-lt"/>
              </a:rPr>
              <a:t>now filling correctly.</a:t>
            </a:r>
          </a:p>
          <a:p>
            <a:pPr marL="285750" lvl="0" indent="-285750">
              <a:buFont typeface="Arial" panose="020B0604020202020204" pitchFamily="34" charset="0"/>
              <a:buChar char="•"/>
            </a:pPr>
            <a:r>
              <a:rPr lang="en-GB" dirty="0" smtClean="0">
                <a:latin typeface="+mj-lt"/>
              </a:rPr>
              <a:t>Check </a:t>
            </a:r>
            <a:r>
              <a:rPr lang="en-GB" dirty="0">
                <a:latin typeface="+mj-lt"/>
              </a:rPr>
              <a:t>replenishment system is working.</a:t>
            </a:r>
          </a:p>
          <a:p>
            <a:pPr marL="285750" lvl="0" indent="-285750">
              <a:buFont typeface="Arial" panose="020B0604020202020204" pitchFamily="34" charset="0"/>
              <a:buChar char="•"/>
            </a:pPr>
            <a:r>
              <a:rPr lang="en-GB" dirty="0" smtClean="0">
                <a:latin typeface="+mj-lt"/>
              </a:rPr>
              <a:t>Feed </a:t>
            </a:r>
            <a:r>
              <a:rPr lang="en-GB" dirty="0">
                <a:latin typeface="+mj-lt"/>
              </a:rPr>
              <a:t>in one unprocessed </a:t>
            </a:r>
            <a:r>
              <a:rPr lang="en-GB" dirty="0" smtClean="0">
                <a:latin typeface="+mj-lt"/>
              </a:rPr>
              <a:t>35x43cm </a:t>
            </a:r>
            <a:r>
              <a:rPr lang="en-GB" dirty="0">
                <a:latin typeface="+mj-lt"/>
              </a:rPr>
              <a:t>film as </a:t>
            </a:r>
            <a:r>
              <a:rPr lang="en-GB" dirty="0" smtClean="0">
                <a:latin typeface="+mj-lt"/>
              </a:rPr>
              <a:t>a clean-up </a:t>
            </a:r>
            <a:r>
              <a:rPr lang="en-GB" dirty="0">
                <a:latin typeface="+mj-lt"/>
              </a:rPr>
              <a:t>film.</a:t>
            </a:r>
          </a:p>
          <a:p>
            <a:pPr marL="285750" lvl="0" indent="-285750">
              <a:buFont typeface="Arial" panose="020B0604020202020204" pitchFamily="34" charset="0"/>
              <a:buChar char="•"/>
            </a:pPr>
            <a:r>
              <a:rPr lang="en-GB" dirty="0" smtClean="0">
                <a:latin typeface="+mj-lt"/>
              </a:rPr>
              <a:t>Inspect </a:t>
            </a:r>
            <a:r>
              <a:rPr lang="en-GB" dirty="0">
                <a:latin typeface="+mj-lt"/>
              </a:rPr>
              <a:t>processed ‘clean up film’. </a:t>
            </a:r>
          </a:p>
          <a:p>
            <a:pPr marL="285750" lvl="0" indent="-285750">
              <a:buFont typeface="Arial" panose="020B0604020202020204" pitchFamily="34" charset="0"/>
              <a:buChar char="•"/>
            </a:pPr>
            <a:r>
              <a:rPr lang="en-GB" dirty="0" smtClean="0">
                <a:latin typeface="+mj-lt"/>
              </a:rPr>
              <a:t>Clean </a:t>
            </a:r>
            <a:r>
              <a:rPr lang="en-GB" dirty="0">
                <a:latin typeface="+mj-lt"/>
              </a:rPr>
              <a:t>exterior </a:t>
            </a:r>
            <a:r>
              <a:rPr lang="en-GB" dirty="0" smtClean="0">
                <a:latin typeface="+mj-lt"/>
              </a:rPr>
              <a:t>surfaces; wipe </a:t>
            </a:r>
            <a:r>
              <a:rPr lang="en-GB" dirty="0">
                <a:latin typeface="+mj-lt"/>
              </a:rPr>
              <a:t>over all darkroom surfaces</a:t>
            </a:r>
            <a:r>
              <a:rPr lang="en-GB" dirty="0" smtClean="0">
                <a:latin typeface="+mj-lt"/>
              </a:rPr>
              <a:t>.</a:t>
            </a:r>
            <a:endParaRPr lang="en-GB" dirty="0">
              <a:latin typeface="+mj-lt"/>
            </a:endParaRPr>
          </a:p>
        </p:txBody>
      </p:sp>
      <p:sp>
        <p:nvSpPr>
          <p:cNvPr id="3" name="Rechthoek 2"/>
          <p:cNvSpPr/>
          <p:nvPr/>
        </p:nvSpPr>
        <p:spPr>
          <a:xfrm>
            <a:off x="6493097" y="1436256"/>
            <a:ext cx="5088467" cy="3693319"/>
          </a:xfrm>
          <a:prstGeom prst="rect">
            <a:avLst/>
          </a:prstGeom>
        </p:spPr>
        <p:txBody>
          <a:bodyPr wrap="square">
            <a:spAutoFit/>
          </a:bodyPr>
          <a:lstStyle/>
          <a:p>
            <a:r>
              <a:rPr lang="en-GB" b="1" dirty="0">
                <a:solidFill>
                  <a:srgbClr val="7030A0"/>
                </a:solidFill>
                <a:latin typeface="+mj-lt"/>
              </a:rPr>
              <a:t>Normal working</a:t>
            </a:r>
            <a:endParaRPr lang="en-GB" b="1" dirty="0" smtClean="0">
              <a:solidFill>
                <a:srgbClr val="7030A0"/>
              </a:solidFill>
              <a:latin typeface="+mj-lt"/>
            </a:endParaRPr>
          </a:p>
          <a:p>
            <a:pPr marL="285750" lvl="0" indent="-285750">
              <a:buFont typeface="Arial" panose="020B0604020202020204" pitchFamily="34" charset="0"/>
              <a:buChar char="•"/>
            </a:pPr>
            <a:r>
              <a:rPr lang="en-GB" dirty="0" smtClean="0">
                <a:solidFill>
                  <a:srgbClr val="000000"/>
                </a:solidFill>
                <a:latin typeface="Calibri Light" panose="020F0302020204030204"/>
              </a:rPr>
              <a:t>Follow </a:t>
            </a:r>
            <a:r>
              <a:rPr lang="en-GB" dirty="0">
                <a:solidFill>
                  <a:srgbClr val="000000"/>
                </a:solidFill>
                <a:latin typeface="Calibri Light" panose="020F0302020204030204"/>
              </a:rPr>
              <a:t>manufacturers operating instructions.</a:t>
            </a:r>
          </a:p>
          <a:p>
            <a:pPr marL="285750" lvl="0" indent="-285750">
              <a:buFont typeface="Arial" panose="020B0604020202020204" pitchFamily="34" charset="0"/>
              <a:buChar char="•"/>
            </a:pPr>
            <a:r>
              <a:rPr lang="en-GB" dirty="0" smtClean="0">
                <a:solidFill>
                  <a:srgbClr val="000000"/>
                </a:solidFill>
                <a:latin typeface="Calibri Light" panose="020F0302020204030204"/>
              </a:rPr>
              <a:t>Be </a:t>
            </a:r>
            <a:r>
              <a:rPr lang="en-GB" dirty="0">
                <a:solidFill>
                  <a:srgbClr val="000000"/>
                </a:solidFill>
                <a:latin typeface="Calibri Light" panose="020F0302020204030204"/>
              </a:rPr>
              <a:t>aware of any changes in operation, </a:t>
            </a:r>
            <a:r>
              <a:rPr lang="en-GB" dirty="0" smtClean="0">
                <a:solidFill>
                  <a:srgbClr val="000000"/>
                </a:solidFill>
                <a:latin typeface="Calibri Light" panose="020F0302020204030204"/>
              </a:rPr>
              <a:t>noises, leaks</a:t>
            </a:r>
            <a:r>
              <a:rPr lang="en-GB" dirty="0">
                <a:solidFill>
                  <a:srgbClr val="000000"/>
                </a:solidFill>
                <a:latin typeface="Calibri Light" panose="020F0302020204030204"/>
              </a:rPr>
              <a:t>, or deterioration of processed films.</a:t>
            </a:r>
          </a:p>
          <a:p>
            <a:pPr marL="285750" lvl="0" indent="-285750">
              <a:buFont typeface="Arial" panose="020B0604020202020204" pitchFamily="34" charset="0"/>
              <a:buChar char="•"/>
            </a:pPr>
            <a:r>
              <a:rPr lang="en-GB" dirty="0" smtClean="0">
                <a:solidFill>
                  <a:srgbClr val="000000"/>
                </a:solidFill>
                <a:latin typeface="Calibri Light" panose="020F0302020204030204"/>
              </a:rPr>
              <a:t>Do </a:t>
            </a:r>
            <a:r>
              <a:rPr lang="en-GB" dirty="0">
                <a:solidFill>
                  <a:srgbClr val="000000"/>
                </a:solidFill>
                <a:latin typeface="Calibri Light" panose="020F0302020204030204"/>
              </a:rPr>
              <a:t>not pull processed films out </a:t>
            </a:r>
            <a:r>
              <a:rPr lang="en-GB" dirty="0" smtClean="0">
                <a:solidFill>
                  <a:srgbClr val="000000"/>
                </a:solidFill>
                <a:latin typeface="Calibri Light" panose="020F0302020204030204"/>
              </a:rPr>
              <a:t>until they </a:t>
            </a:r>
            <a:r>
              <a:rPr lang="en-GB" dirty="0">
                <a:solidFill>
                  <a:srgbClr val="000000"/>
                </a:solidFill>
                <a:latin typeface="Calibri Light" panose="020F0302020204030204"/>
              </a:rPr>
              <a:t>are </a:t>
            </a:r>
            <a:r>
              <a:rPr lang="en-GB" dirty="0" smtClean="0">
                <a:solidFill>
                  <a:srgbClr val="000000"/>
                </a:solidFill>
                <a:latin typeface="Calibri Light" panose="020F0302020204030204"/>
              </a:rPr>
              <a:t>clear of </a:t>
            </a:r>
            <a:r>
              <a:rPr lang="en-GB" dirty="0">
                <a:solidFill>
                  <a:srgbClr val="000000"/>
                </a:solidFill>
                <a:latin typeface="Calibri Light" panose="020F0302020204030204"/>
              </a:rPr>
              <a:t>the rollers.</a:t>
            </a:r>
          </a:p>
          <a:p>
            <a:pPr marL="285750" lvl="0" indent="-285750">
              <a:buFont typeface="Arial" panose="020B0604020202020204" pitchFamily="34" charset="0"/>
              <a:buChar char="•"/>
            </a:pPr>
            <a:r>
              <a:rPr lang="en-GB" dirty="0" smtClean="0">
                <a:solidFill>
                  <a:srgbClr val="000000"/>
                </a:solidFill>
                <a:latin typeface="Calibri Light" panose="020F0302020204030204"/>
              </a:rPr>
              <a:t>Wait </a:t>
            </a:r>
            <a:r>
              <a:rPr lang="en-GB" dirty="0">
                <a:solidFill>
                  <a:srgbClr val="000000"/>
                </a:solidFill>
                <a:latin typeface="Calibri Light" panose="020F0302020204030204"/>
              </a:rPr>
              <a:t>for the ‘ready’ signal or light </a:t>
            </a:r>
            <a:r>
              <a:rPr lang="en-GB" dirty="0" smtClean="0">
                <a:solidFill>
                  <a:srgbClr val="000000"/>
                </a:solidFill>
                <a:latin typeface="Calibri Light" panose="020F0302020204030204"/>
              </a:rPr>
              <a:t>before feeding </a:t>
            </a:r>
            <a:r>
              <a:rPr lang="en-GB" dirty="0">
                <a:solidFill>
                  <a:srgbClr val="000000"/>
                </a:solidFill>
                <a:latin typeface="Calibri Light" panose="020F0302020204030204"/>
              </a:rPr>
              <a:t>the next film.</a:t>
            </a:r>
          </a:p>
          <a:p>
            <a:pPr marL="285750" lvl="0" indent="-285750">
              <a:buFont typeface="Arial" panose="020B0604020202020204" pitchFamily="34" charset="0"/>
              <a:buChar char="•"/>
            </a:pPr>
            <a:r>
              <a:rPr lang="en-GB" dirty="0" smtClean="0">
                <a:solidFill>
                  <a:srgbClr val="000000"/>
                </a:solidFill>
                <a:latin typeface="Calibri Light" panose="020F0302020204030204"/>
              </a:rPr>
              <a:t>When </a:t>
            </a:r>
            <a:r>
              <a:rPr lang="en-GB" dirty="0">
                <a:solidFill>
                  <a:srgbClr val="000000"/>
                </a:solidFill>
                <a:latin typeface="Calibri Light" panose="020F0302020204030204"/>
              </a:rPr>
              <a:t>feeding films, insert the wide side as </a:t>
            </a:r>
            <a:r>
              <a:rPr lang="en-GB" dirty="0" smtClean="0">
                <a:solidFill>
                  <a:srgbClr val="000000"/>
                </a:solidFill>
                <a:latin typeface="Calibri Light" panose="020F0302020204030204"/>
              </a:rPr>
              <a:t>the leading </a:t>
            </a:r>
            <a:r>
              <a:rPr lang="en-GB" dirty="0">
                <a:solidFill>
                  <a:srgbClr val="000000"/>
                </a:solidFill>
                <a:latin typeface="Calibri Light" panose="020F0302020204030204"/>
              </a:rPr>
              <a:t>edge</a:t>
            </a:r>
            <a:r>
              <a:rPr lang="en-GB" dirty="0" smtClean="0">
                <a:solidFill>
                  <a:srgbClr val="000000"/>
                </a:solidFill>
                <a:latin typeface="Calibri Light" panose="020F0302020204030204"/>
              </a:rPr>
              <a:t>. The </a:t>
            </a:r>
            <a:r>
              <a:rPr lang="en-GB" dirty="0">
                <a:solidFill>
                  <a:srgbClr val="000000"/>
                </a:solidFill>
                <a:latin typeface="Calibri Light" panose="020F0302020204030204"/>
              </a:rPr>
              <a:t>film should be lined up against</a:t>
            </a:r>
          </a:p>
          <a:p>
            <a:pPr marL="285750" lvl="0" indent="-285750">
              <a:buFont typeface="Arial" panose="020B0604020202020204" pitchFamily="34" charset="0"/>
              <a:buChar char="•"/>
            </a:pPr>
            <a:r>
              <a:rPr lang="en-GB" dirty="0">
                <a:solidFill>
                  <a:srgbClr val="000000"/>
                </a:solidFill>
                <a:latin typeface="Calibri Light" panose="020F0302020204030204"/>
              </a:rPr>
              <a:t>one side of the tray, not in the centre.</a:t>
            </a:r>
          </a:p>
          <a:p>
            <a:pPr marL="285750" lvl="0" indent="-285750">
              <a:buFont typeface="Arial" panose="020B0604020202020204" pitchFamily="34" charset="0"/>
              <a:buChar char="•"/>
            </a:pPr>
            <a:r>
              <a:rPr lang="en-GB" dirty="0" smtClean="0">
                <a:solidFill>
                  <a:srgbClr val="000000"/>
                </a:solidFill>
                <a:latin typeface="Calibri Light" panose="020F0302020204030204"/>
              </a:rPr>
              <a:t>Do </a:t>
            </a:r>
            <a:r>
              <a:rPr lang="en-GB" dirty="0">
                <a:solidFill>
                  <a:srgbClr val="000000"/>
                </a:solidFill>
                <a:latin typeface="Calibri Light" panose="020F0302020204030204"/>
              </a:rPr>
              <a:t>not allow anyone to </a:t>
            </a:r>
            <a:r>
              <a:rPr lang="en-GB" dirty="0" smtClean="0">
                <a:solidFill>
                  <a:srgbClr val="000000"/>
                </a:solidFill>
                <a:latin typeface="Calibri Light" panose="020F0302020204030204"/>
              </a:rPr>
              <a:t>lean on </a:t>
            </a:r>
            <a:r>
              <a:rPr lang="en-GB" dirty="0">
                <a:solidFill>
                  <a:srgbClr val="000000"/>
                </a:solidFill>
                <a:latin typeface="Calibri Light" panose="020F0302020204030204"/>
              </a:rPr>
              <a:t>the processor.</a:t>
            </a:r>
          </a:p>
          <a:p>
            <a:pPr marL="285750" lvl="0" indent="-285750">
              <a:buFont typeface="Arial" panose="020B0604020202020204" pitchFamily="34" charset="0"/>
              <a:buChar char="•"/>
            </a:pPr>
            <a:r>
              <a:rPr lang="en-GB" dirty="0" smtClean="0">
                <a:solidFill>
                  <a:srgbClr val="000000"/>
                </a:solidFill>
                <a:latin typeface="Calibri Light" panose="020F0302020204030204"/>
              </a:rPr>
              <a:t>Ensure </a:t>
            </a:r>
            <a:r>
              <a:rPr lang="en-GB" dirty="0">
                <a:solidFill>
                  <a:srgbClr val="000000"/>
                </a:solidFill>
                <a:latin typeface="Calibri Light" panose="020F0302020204030204"/>
              </a:rPr>
              <a:t>the darkroom ventilation is </a:t>
            </a:r>
            <a:r>
              <a:rPr lang="en-GB" dirty="0" smtClean="0">
                <a:solidFill>
                  <a:srgbClr val="000000"/>
                </a:solidFill>
                <a:latin typeface="Calibri Light" panose="020F0302020204030204"/>
              </a:rPr>
              <a:t>correct. </a:t>
            </a:r>
            <a:endParaRPr lang="en-GB" dirty="0">
              <a:latin typeface="+mj-lt"/>
            </a:endParaRPr>
          </a:p>
        </p:txBody>
      </p:sp>
    </p:spTree>
    <p:extLst>
      <p:ext uri="{BB962C8B-B14F-4D97-AF65-F5344CB8AC3E}">
        <p14:creationId xmlns:p14="http://schemas.microsoft.com/office/powerpoint/2010/main" val="2647956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Weekly / monthly Maintenance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76250" y="1432495"/>
            <a:ext cx="5873750" cy="4801314"/>
          </a:xfrm>
          <a:prstGeom prst="rect">
            <a:avLst/>
          </a:prstGeom>
        </p:spPr>
        <p:txBody>
          <a:bodyPr wrap="square">
            <a:spAutoFit/>
          </a:bodyPr>
          <a:lstStyle/>
          <a:p>
            <a:r>
              <a:rPr lang="en-GB" b="1" dirty="0">
                <a:solidFill>
                  <a:srgbClr val="7030A0"/>
                </a:solidFill>
                <a:latin typeface="+mj-lt"/>
              </a:rPr>
              <a:t>On shut </a:t>
            </a:r>
            <a:r>
              <a:rPr lang="en-GB" b="1" dirty="0" smtClean="0">
                <a:solidFill>
                  <a:srgbClr val="7030A0"/>
                </a:solidFill>
                <a:latin typeface="+mj-lt"/>
              </a:rPr>
              <a:t>down</a:t>
            </a:r>
            <a:endParaRPr lang="en-GB" dirty="0">
              <a:solidFill>
                <a:srgbClr val="000000"/>
              </a:solidFill>
              <a:latin typeface="Calibri Light" panose="020F0302020204030204"/>
            </a:endParaRPr>
          </a:p>
          <a:p>
            <a:pPr marL="285750" lvl="0" indent="-285750">
              <a:buFont typeface="Arial" panose="020B0604020202020204" pitchFamily="34" charset="0"/>
              <a:buChar char="•"/>
            </a:pPr>
            <a:r>
              <a:rPr lang="en-GB" dirty="0" smtClean="0">
                <a:solidFill>
                  <a:srgbClr val="000000"/>
                </a:solidFill>
                <a:latin typeface="Calibri Light" panose="020F0302020204030204"/>
              </a:rPr>
              <a:t>Remove </a:t>
            </a:r>
            <a:r>
              <a:rPr lang="en-GB" dirty="0">
                <a:solidFill>
                  <a:srgbClr val="000000"/>
                </a:solidFill>
                <a:latin typeface="Calibri Light" panose="020F0302020204030204"/>
              </a:rPr>
              <a:t>processor </a:t>
            </a:r>
            <a:r>
              <a:rPr lang="en-GB" dirty="0" smtClean="0">
                <a:solidFill>
                  <a:srgbClr val="000000"/>
                </a:solidFill>
                <a:latin typeface="Calibri Light" panose="020F0302020204030204"/>
              </a:rPr>
              <a:t>lid and observe </a:t>
            </a:r>
            <a:r>
              <a:rPr lang="en-GB" dirty="0">
                <a:solidFill>
                  <a:srgbClr val="000000"/>
                </a:solidFill>
                <a:latin typeface="Calibri Light" panose="020F0302020204030204"/>
              </a:rPr>
              <a:t>transport system.</a:t>
            </a:r>
          </a:p>
          <a:p>
            <a:pPr marL="285750" lvl="0" indent="-285750">
              <a:buFont typeface="Arial" panose="020B0604020202020204" pitchFamily="34" charset="0"/>
              <a:buChar char="•"/>
            </a:pPr>
            <a:r>
              <a:rPr lang="en-GB" dirty="0" smtClean="0">
                <a:solidFill>
                  <a:srgbClr val="000000"/>
                </a:solidFill>
                <a:latin typeface="Calibri Light" panose="020F0302020204030204"/>
              </a:rPr>
              <a:t>Observe </a:t>
            </a:r>
            <a:r>
              <a:rPr lang="en-GB" dirty="0">
                <a:solidFill>
                  <a:srgbClr val="000000"/>
                </a:solidFill>
                <a:latin typeface="Calibri Light" panose="020F0302020204030204"/>
              </a:rPr>
              <a:t>level of solutions and wash water.</a:t>
            </a:r>
          </a:p>
          <a:p>
            <a:pPr marL="285750" lvl="0" indent="-285750">
              <a:buFont typeface="Arial" panose="020B0604020202020204" pitchFamily="34" charset="0"/>
              <a:buChar char="•"/>
            </a:pPr>
            <a:r>
              <a:rPr lang="en-GB" dirty="0" smtClean="0">
                <a:solidFill>
                  <a:srgbClr val="000000"/>
                </a:solidFill>
                <a:latin typeface="Calibri Light" panose="020F0302020204030204"/>
              </a:rPr>
              <a:t>Switch </a:t>
            </a:r>
            <a:r>
              <a:rPr lang="en-GB" dirty="0">
                <a:solidFill>
                  <a:srgbClr val="000000"/>
                </a:solidFill>
                <a:latin typeface="Calibri Light" panose="020F0302020204030204"/>
              </a:rPr>
              <a:t>off</a:t>
            </a:r>
            <a:r>
              <a:rPr lang="en-GB" dirty="0" smtClean="0">
                <a:solidFill>
                  <a:srgbClr val="000000"/>
                </a:solidFill>
                <a:latin typeface="Calibri Light" panose="020F0302020204030204"/>
              </a:rPr>
              <a:t>. </a:t>
            </a:r>
            <a:endParaRPr lang="en-GB" dirty="0">
              <a:solidFill>
                <a:srgbClr val="000000"/>
              </a:solidFill>
              <a:latin typeface="Calibri Light" panose="020F0302020204030204"/>
            </a:endParaRPr>
          </a:p>
          <a:p>
            <a:pPr marL="285750" lvl="0" indent="-285750">
              <a:buFont typeface="Arial" panose="020B0604020202020204" pitchFamily="34" charset="0"/>
              <a:buChar char="•"/>
            </a:pPr>
            <a:r>
              <a:rPr lang="en-GB" dirty="0" smtClean="0">
                <a:solidFill>
                  <a:srgbClr val="000000"/>
                </a:solidFill>
                <a:latin typeface="Calibri Light" panose="020F0302020204030204"/>
              </a:rPr>
              <a:t>Look </a:t>
            </a:r>
            <a:r>
              <a:rPr lang="en-GB" dirty="0">
                <a:solidFill>
                  <a:srgbClr val="000000"/>
                </a:solidFill>
                <a:latin typeface="Calibri Light" panose="020F0302020204030204"/>
              </a:rPr>
              <a:t>for any leaks.</a:t>
            </a:r>
          </a:p>
          <a:p>
            <a:pPr marL="285750" lvl="0" indent="-285750">
              <a:buFont typeface="Arial" panose="020B0604020202020204" pitchFamily="34" charset="0"/>
              <a:buChar char="•"/>
            </a:pPr>
            <a:r>
              <a:rPr lang="en-GB" dirty="0" smtClean="0">
                <a:solidFill>
                  <a:srgbClr val="000000"/>
                </a:solidFill>
                <a:latin typeface="Calibri Light" panose="020F0302020204030204"/>
              </a:rPr>
              <a:t>Remove </a:t>
            </a:r>
            <a:r>
              <a:rPr lang="en-GB" dirty="0">
                <a:solidFill>
                  <a:srgbClr val="000000"/>
                </a:solidFill>
                <a:latin typeface="Calibri Light" panose="020F0302020204030204"/>
              </a:rPr>
              <a:t>and wash all crossovers, </a:t>
            </a:r>
            <a:r>
              <a:rPr lang="en-GB" dirty="0" smtClean="0">
                <a:solidFill>
                  <a:srgbClr val="000000"/>
                </a:solidFill>
                <a:latin typeface="Calibri Light" panose="020F0302020204030204"/>
              </a:rPr>
              <a:t>splashguards and </a:t>
            </a:r>
            <a:r>
              <a:rPr lang="en-GB" dirty="0">
                <a:solidFill>
                  <a:srgbClr val="000000"/>
                </a:solidFill>
                <a:latin typeface="Calibri Light" panose="020F0302020204030204"/>
              </a:rPr>
              <a:t>tank lids.</a:t>
            </a:r>
          </a:p>
          <a:p>
            <a:pPr marL="285750" lvl="0" indent="-285750">
              <a:buFont typeface="Arial" panose="020B0604020202020204" pitchFamily="34" charset="0"/>
              <a:buChar char="•"/>
            </a:pPr>
            <a:r>
              <a:rPr lang="en-GB" dirty="0" smtClean="0">
                <a:solidFill>
                  <a:srgbClr val="000000"/>
                </a:solidFill>
                <a:latin typeface="Calibri Light" panose="020F0302020204030204"/>
              </a:rPr>
              <a:t>Replace </a:t>
            </a:r>
            <a:r>
              <a:rPr lang="en-GB" dirty="0">
                <a:solidFill>
                  <a:srgbClr val="000000"/>
                </a:solidFill>
                <a:latin typeface="Calibri Light" panose="020F0302020204030204"/>
              </a:rPr>
              <a:t>tank lids</a:t>
            </a:r>
            <a:r>
              <a:rPr lang="en-GB" dirty="0" smtClean="0">
                <a:solidFill>
                  <a:srgbClr val="000000"/>
                </a:solidFill>
                <a:latin typeface="Calibri Light" panose="020F0302020204030204"/>
              </a:rPr>
              <a:t>.</a:t>
            </a:r>
          </a:p>
          <a:p>
            <a:pPr marL="285750" lvl="0" indent="-285750">
              <a:buFont typeface="Arial" panose="020B0604020202020204" pitchFamily="34" charset="0"/>
              <a:buChar char="•"/>
            </a:pPr>
            <a:r>
              <a:rPr lang="en-GB" dirty="0" smtClean="0">
                <a:solidFill>
                  <a:srgbClr val="000000"/>
                </a:solidFill>
                <a:latin typeface="Calibri Light" panose="020F0302020204030204"/>
              </a:rPr>
              <a:t>Turn </a:t>
            </a:r>
            <a:r>
              <a:rPr lang="en-GB" dirty="0">
                <a:solidFill>
                  <a:srgbClr val="000000"/>
                </a:solidFill>
                <a:latin typeface="Calibri Light" panose="020F0302020204030204"/>
              </a:rPr>
              <a:t>off wash water, if appropriate.</a:t>
            </a:r>
          </a:p>
          <a:p>
            <a:pPr marL="285750" lvl="0" indent="-285750">
              <a:buFont typeface="Arial" panose="020B0604020202020204" pitchFamily="34" charset="0"/>
              <a:buChar char="•"/>
            </a:pPr>
            <a:r>
              <a:rPr lang="en-GB" dirty="0" smtClean="0">
                <a:solidFill>
                  <a:srgbClr val="000000"/>
                </a:solidFill>
                <a:latin typeface="Calibri Light" panose="020F0302020204030204"/>
              </a:rPr>
              <a:t>Wash </a:t>
            </a:r>
            <a:r>
              <a:rPr lang="en-GB" dirty="0">
                <a:solidFill>
                  <a:srgbClr val="000000"/>
                </a:solidFill>
                <a:latin typeface="Calibri Light" panose="020F0302020204030204"/>
              </a:rPr>
              <a:t>off all chemical splashes on </a:t>
            </a:r>
            <a:r>
              <a:rPr lang="en-GB" dirty="0" smtClean="0">
                <a:solidFill>
                  <a:srgbClr val="000000"/>
                </a:solidFill>
                <a:latin typeface="Calibri Light" panose="020F0302020204030204"/>
              </a:rPr>
              <a:t>surfaces</a:t>
            </a:r>
          </a:p>
          <a:p>
            <a:pPr marL="285750" lvl="0" indent="-285750">
              <a:buFont typeface="Arial" panose="020B0604020202020204" pitchFamily="34" charset="0"/>
              <a:buChar char="•"/>
            </a:pPr>
            <a:r>
              <a:rPr lang="en-GB" dirty="0" smtClean="0">
                <a:solidFill>
                  <a:srgbClr val="000000"/>
                </a:solidFill>
                <a:latin typeface="Calibri Light" panose="020F0302020204030204"/>
              </a:rPr>
              <a:t>Replace </a:t>
            </a:r>
            <a:r>
              <a:rPr lang="en-GB" dirty="0">
                <a:solidFill>
                  <a:srgbClr val="000000"/>
                </a:solidFill>
                <a:latin typeface="Calibri Light" panose="020F0302020204030204"/>
              </a:rPr>
              <a:t>processor lid. Leave it slightly </a:t>
            </a:r>
            <a:r>
              <a:rPr lang="en-GB" dirty="0" smtClean="0">
                <a:solidFill>
                  <a:srgbClr val="000000"/>
                </a:solidFill>
                <a:latin typeface="Calibri Light" panose="020F0302020204030204"/>
              </a:rPr>
              <a:t>raised at </a:t>
            </a:r>
            <a:r>
              <a:rPr lang="en-GB" dirty="0">
                <a:solidFill>
                  <a:srgbClr val="000000"/>
                </a:solidFill>
                <a:latin typeface="Calibri Light" panose="020F0302020204030204"/>
              </a:rPr>
              <a:t>one end, to avoid build up of fumes </a:t>
            </a:r>
            <a:r>
              <a:rPr lang="en-GB" dirty="0" smtClean="0">
                <a:solidFill>
                  <a:srgbClr val="000000"/>
                </a:solidFill>
                <a:latin typeface="Calibri Light" panose="020F0302020204030204"/>
              </a:rPr>
              <a:t>and condensation. The </a:t>
            </a:r>
            <a:r>
              <a:rPr lang="en-GB" dirty="0">
                <a:solidFill>
                  <a:srgbClr val="000000"/>
                </a:solidFill>
                <a:latin typeface="Calibri Light" panose="020F0302020204030204"/>
              </a:rPr>
              <a:t>darkroom door should be left </a:t>
            </a:r>
            <a:r>
              <a:rPr lang="en-GB" dirty="0" smtClean="0">
                <a:solidFill>
                  <a:srgbClr val="000000"/>
                </a:solidFill>
                <a:latin typeface="Calibri Light" panose="020F0302020204030204"/>
              </a:rPr>
              <a:t>open.</a:t>
            </a:r>
          </a:p>
          <a:p>
            <a:pPr marL="285750" lvl="0" indent="-285750">
              <a:buFont typeface="Arial" panose="020B0604020202020204" pitchFamily="34" charset="0"/>
              <a:buChar char="•"/>
            </a:pPr>
            <a:r>
              <a:rPr lang="en-GB" dirty="0" smtClean="0">
                <a:solidFill>
                  <a:srgbClr val="000000"/>
                </a:solidFill>
                <a:latin typeface="Calibri Light" panose="020F0302020204030204"/>
              </a:rPr>
              <a:t>Observe </a:t>
            </a:r>
            <a:r>
              <a:rPr lang="en-GB" dirty="0">
                <a:solidFill>
                  <a:srgbClr val="000000"/>
                </a:solidFill>
                <a:latin typeface="Calibri Light" panose="020F0302020204030204"/>
              </a:rPr>
              <a:t>levels of replenishment tanks. </a:t>
            </a:r>
            <a:r>
              <a:rPr lang="en-GB" dirty="0" smtClean="0">
                <a:solidFill>
                  <a:srgbClr val="000000"/>
                </a:solidFill>
                <a:latin typeface="Calibri Light" panose="020F0302020204030204"/>
              </a:rPr>
              <a:t>If required </a:t>
            </a:r>
            <a:r>
              <a:rPr lang="en-GB" dirty="0">
                <a:solidFill>
                  <a:srgbClr val="000000"/>
                </a:solidFill>
                <a:latin typeface="Calibri Light" panose="020F0302020204030204"/>
              </a:rPr>
              <a:t>prepare a fresh solution.</a:t>
            </a:r>
          </a:p>
          <a:p>
            <a:pPr marL="285750" lvl="0" indent="-285750">
              <a:buFont typeface="Arial" panose="020B0604020202020204" pitchFamily="34" charset="0"/>
              <a:buChar char="•"/>
            </a:pPr>
            <a:r>
              <a:rPr lang="en-GB" dirty="0" smtClean="0">
                <a:solidFill>
                  <a:srgbClr val="000000"/>
                </a:solidFill>
                <a:latin typeface="Calibri Light" panose="020F0302020204030204"/>
              </a:rPr>
              <a:t>Check </a:t>
            </a:r>
            <a:r>
              <a:rPr lang="en-GB" dirty="0">
                <a:solidFill>
                  <a:srgbClr val="000000"/>
                </a:solidFill>
                <a:latin typeface="Calibri Light" panose="020F0302020204030204"/>
              </a:rPr>
              <a:t>stocks of films, </a:t>
            </a:r>
            <a:r>
              <a:rPr lang="en-GB" dirty="0" smtClean="0">
                <a:solidFill>
                  <a:srgbClr val="000000"/>
                </a:solidFill>
                <a:latin typeface="Calibri Light" panose="020F0302020204030204"/>
              </a:rPr>
              <a:t>chemicals. Restock as </a:t>
            </a:r>
            <a:r>
              <a:rPr lang="en-GB" dirty="0">
                <a:solidFill>
                  <a:srgbClr val="000000"/>
                </a:solidFill>
                <a:latin typeface="Calibri Light" panose="020F0302020204030204"/>
              </a:rPr>
              <a:t>required.</a:t>
            </a:r>
          </a:p>
          <a:p>
            <a:pPr marL="285750" lvl="0" indent="-285750">
              <a:buFont typeface="Arial" panose="020B0604020202020204" pitchFamily="34" charset="0"/>
              <a:buChar char="•"/>
            </a:pPr>
            <a:r>
              <a:rPr lang="en-GB" dirty="0" smtClean="0">
                <a:solidFill>
                  <a:srgbClr val="000000"/>
                </a:solidFill>
                <a:latin typeface="Calibri Light" panose="020F0302020204030204"/>
              </a:rPr>
              <a:t>Update </a:t>
            </a:r>
            <a:r>
              <a:rPr lang="en-GB" dirty="0">
                <a:solidFill>
                  <a:srgbClr val="000000"/>
                </a:solidFill>
                <a:latin typeface="Calibri Light" panose="020F0302020204030204"/>
              </a:rPr>
              <a:t>the </a:t>
            </a:r>
            <a:r>
              <a:rPr lang="en-GB" dirty="0" smtClean="0">
                <a:solidFill>
                  <a:srgbClr val="000000"/>
                </a:solidFill>
                <a:latin typeface="Calibri Light" panose="020F0302020204030204"/>
              </a:rPr>
              <a:t>logbook</a:t>
            </a:r>
            <a:endParaRPr lang="en-GB" dirty="0">
              <a:latin typeface="+mj-lt"/>
            </a:endParaRPr>
          </a:p>
        </p:txBody>
      </p:sp>
      <p:sp>
        <p:nvSpPr>
          <p:cNvPr id="4" name="Rechthoek 3"/>
          <p:cNvSpPr/>
          <p:nvPr/>
        </p:nvSpPr>
        <p:spPr>
          <a:xfrm>
            <a:off x="6519333" y="1432495"/>
            <a:ext cx="5485562" cy="4801314"/>
          </a:xfrm>
          <a:prstGeom prst="rect">
            <a:avLst/>
          </a:prstGeom>
        </p:spPr>
        <p:txBody>
          <a:bodyPr wrap="square">
            <a:spAutoFit/>
          </a:bodyPr>
          <a:lstStyle/>
          <a:p>
            <a:r>
              <a:rPr lang="en-GB" b="1" dirty="0" smtClean="0">
                <a:solidFill>
                  <a:srgbClr val="7030A0"/>
                </a:solidFill>
                <a:latin typeface="+mj-lt"/>
              </a:rPr>
              <a:t>Weekly, monthly maintenance </a:t>
            </a:r>
            <a:r>
              <a:rPr lang="en-GB" dirty="0">
                <a:solidFill>
                  <a:srgbClr val="000000"/>
                </a:solidFill>
                <a:latin typeface="+mj-lt"/>
              </a:rPr>
              <a:t>(selection </a:t>
            </a:r>
            <a:r>
              <a:rPr lang="en-GB" dirty="0" smtClean="0">
                <a:solidFill>
                  <a:srgbClr val="000000"/>
                </a:solidFill>
                <a:latin typeface="+mj-lt"/>
              </a:rPr>
              <a:t>only)</a:t>
            </a:r>
            <a:endParaRPr lang="en-GB" dirty="0">
              <a:solidFill>
                <a:srgbClr val="000000"/>
              </a:solidFill>
              <a:latin typeface="+mj-lt"/>
            </a:endParaRPr>
          </a:p>
          <a:p>
            <a:pPr marL="285750" indent="-285750">
              <a:buFont typeface="Arial" panose="020B0604020202020204" pitchFamily="34" charset="0"/>
              <a:buChar char="•"/>
            </a:pPr>
            <a:r>
              <a:rPr lang="en-GB" dirty="0">
                <a:solidFill>
                  <a:srgbClr val="000000"/>
                </a:solidFill>
                <a:latin typeface="+mj-lt"/>
              </a:rPr>
              <a:t>Follow</a:t>
            </a:r>
            <a:r>
              <a:rPr lang="en-GB" b="1" dirty="0" smtClean="0">
                <a:solidFill>
                  <a:srgbClr val="7030A0"/>
                </a:solidFill>
                <a:latin typeface="+mj-lt"/>
              </a:rPr>
              <a:t> manufacturers</a:t>
            </a:r>
            <a:r>
              <a:rPr lang="en-GB" b="1" dirty="0">
                <a:solidFill>
                  <a:srgbClr val="7030A0"/>
                </a:solidFill>
                <a:latin typeface="+mj-lt"/>
              </a:rPr>
              <a:t> </a:t>
            </a:r>
            <a:r>
              <a:rPr lang="en-GB" b="1" dirty="0" smtClean="0">
                <a:solidFill>
                  <a:srgbClr val="7030A0"/>
                </a:solidFill>
                <a:latin typeface="+mj-lt"/>
              </a:rPr>
              <a:t>instructions</a:t>
            </a:r>
            <a:endParaRPr lang="en-GB" b="1" dirty="0">
              <a:solidFill>
                <a:srgbClr val="7030A0"/>
              </a:solidFill>
              <a:latin typeface="+mj-lt"/>
            </a:endParaRPr>
          </a:p>
          <a:p>
            <a:pPr marL="285750" indent="-285750">
              <a:buFont typeface="Arial" panose="020B0604020202020204" pitchFamily="34" charset="0"/>
              <a:buChar char="•"/>
            </a:pPr>
            <a:r>
              <a:rPr lang="en-GB" dirty="0" smtClean="0">
                <a:solidFill>
                  <a:srgbClr val="000000"/>
                </a:solidFill>
                <a:latin typeface="+mj-lt"/>
              </a:rPr>
              <a:t>Perform </a:t>
            </a:r>
            <a:r>
              <a:rPr lang="en-GB" dirty="0">
                <a:solidFill>
                  <a:srgbClr val="000000"/>
                </a:solidFill>
                <a:latin typeface="+mj-lt"/>
              </a:rPr>
              <a:t>a sensitometry </a:t>
            </a:r>
            <a:r>
              <a:rPr lang="en-GB" dirty="0" smtClean="0">
                <a:solidFill>
                  <a:srgbClr val="000000"/>
                </a:solidFill>
                <a:latin typeface="+mj-lt"/>
              </a:rPr>
              <a:t>test</a:t>
            </a:r>
          </a:p>
          <a:p>
            <a:pPr marL="285750" indent="-285750">
              <a:buFont typeface="Arial" panose="020B0604020202020204" pitchFamily="34" charset="0"/>
              <a:buChar char="•"/>
            </a:pPr>
            <a:r>
              <a:rPr lang="en-GB" dirty="0" smtClean="0">
                <a:solidFill>
                  <a:srgbClr val="000000"/>
                </a:solidFill>
                <a:latin typeface="+mj-lt"/>
              </a:rPr>
              <a:t>Check/adjust solution </a:t>
            </a:r>
            <a:r>
              <a:rPr lang="en-GB" dirty="0">
                <a:solidFill>
                  <a:srgbClr val="000000"/>
                </a:solidFill>
                <a:latin typeface="+mj-lt"/>
              </a:rPr>
              <a:t>temperatures, </a:t>
            </a:r>
            <a:r>
              <a:rPr lang="en-GB" dirty="0" smtClean="0">
                <a:solidFill>
                  <a:srgbClr val="000000"/>
                </a:solidFill>
                <a:latin typeface="+mj-lt"/>
              </a:rPr>
              <a:t>(34-36</a:t>
            </a:r>
            <a:r>
              <a:rPr lang="en-GB" baseline="30000" dirty="0" smtClean="0">
                <a:solidFill>
                  <a:srgbClr val="000000"/>
                </a:solidFill>
                <a:latin typeface="+mj-lt"/>
              </a:rPr>
              <a:t>o</a:t>
            </a:r>
            <a:r>
              <a:rPr lang="en-GB" dirty="0" smtClean="0">
                <a:solidFill>
                  <a:srgbClr val="000000"/>
                </a:solidFill>
                <a:latin typeface="+mj-lt"/>
              </a:rPr>
              <a:t>C)</a:t>
            </a:r>
            <a:endParaRPr lang="en-GB" dirty="0">
              <a:solidFill>
                <a:srgbClr val="000000"/>
              </a:solidFill>
              <a:latin typeface="+mj-lt"/>
            </a:endParaRPr>
          </a:p>
          <a:p>
            <a:pPr marL="285750" indent="-285750">
              <a:buFont typeface="Arial" panose="020B0604020202020204" pitchFamily="34" charset="0"/>
              <a:buChar char="•"/>
            </a:pPr>
            <a:r>
              <a:rPr lang="en-GB" dirty="0" smtClean="0">
                <a:solidFill>
                  <a:srgbClr val="000000"/>
                </a:solidFill>
                <a:latin typeface="+mj-lt"/>
              </a:rPr>
              <a:t>Check </a:t>
            </a:r>
            <a:r>
              <a:rPr lang="en-GB" dirty="0">
                <a:solidFill>
                  <a:srgbClr val="000000"/>
                </a:solidFill>
                <a:latin typeface="+mj-lt"/>
              </a:rPr>
              <a:t>replenishment </a:t>
            </a:r>
            <a:r>
              <a:rPr lang="en-GB" dirty="0" smtClean="0">
                <a:solidFill>
                  <a:srgbClr val="000000"/>
                </a:solidFill>
                <a:latin typeface="+mj-lt"/>
              </a:rPr>
              <a:t>rates</a:t>
            </a:r>
            <a:endParaRPr lang="en-GB" dirty="0">
              <a:solidFill>
                <a:srgbClr val="000000"/>
              </a:solidFill>
              <a:latin typeface="+mj-lt"/>
            </a:endParaRPr>
          </a:p>
          <a:p>
            <a:pPr marL="285750" indent="-285750">
              <a:buFont typeface="Arial" panose="020B0604020202020204" pitchFamily="34" charset="0"/>
              <a:buChar char="•"/>
            </a:pPr>
            <a:r>
              <a:rPr lang="en-GB" dirty="0" smtClean="0">
                <a:solidFill>
                  <a:srgbClr val="000000"/>
                </a:solidFill>
                <a:latin typeface="+mj-lt"/>
              </a:rPr>
              <a:t>Check lid </a:t>
            </a:r>
            <a:r>
              <a:rPr lang="en-GB" dirty="0">
                <a:solidFill>
                  <a:srgbClr val="000000"/>
                </a:solidFill>
                <a:latin typeface="+mj-lt"/>
              </a:rPr>
              <a:t>safety switches, if </a:t>
            </a:r>
            <a:r>
              <a:rPr lang="en-GB" dirty="0" smtClean="0">
                <a:solidFill>
                  <a:srgbClr val="000000"/>
                </a:solidFill>
                <a:latin typeface="+mj-lt"/>
              </a:rPr>
              <a:t>fitted</a:t>
            </a:r>
          </a:p>
          <a:p>
            <a:pPr marL="285750" indent="-285750">
              <a:buFont typeface="Arial" panose="020B0604020202020204" pitchFamily="34" charset="0"/>
              <a:buChar char="•"/>
            </a:pPr>
            <a:r>
              <a:rPr lang="en-GB" dirty="0" smtClean="0">
                <a:solidFill>
                  <a:srgbClr val="000000"/>
                </a:solidFill>
                <a:latin typeface="+mj-lt"/>
              </a:rPr>
              <a:t>Divert </a:t>
            </a:r>
            <a:r>
              <a:rPr lang="en-GB" dirty="0">
                <a:solidFill>
                  <a:srgbClr val="000000"/>
                </a:solidFill>
                <a:latin typeface="+mj-lt"/>
              </a:rPr>
              <a:t>the developer inlet to the tank, into </a:t>
            </a:r>
            <a:r>
              <a:rPr lang="en-GB" dirty="0" smtClean="0">
                <a:solidFill>
                  <a:srgbClr val="000000"/>
                </a:solidFill>
                <a:latin typeface="+mj-lt"/>
              </a:rPr>
              <a:t>a 100ml </a:t>
            </a:r>
            <a:r>
              <a:rPr lang="en-GB" dirty="0">
                <a:solidFill>
                  <a:srgbClr val="000000"/>
                </a:solidFill>
                <a:latin typeface="+mj-lt"/>
              </a:rPr>
              <a:t>measuring-cylinder.</a:t>
            </a:r>
          </a:p>
          <a:p>
            <a:pPr marL="285750" indent="-285750">
              <a:buFont typeface="Arial" panose="020B0604020202020204" pitchFamily="34" charset="0"/>
              <a:buChar char="•"/>
            </a:pPr>
            <a:r>
              <a:rPr lang="en-GB" dirty="0" smtClean="0">
                <a:solidFill>
                  <a:srgbClr val="000000"/>
                </a:solidFill>
                <a:latin typeface="+mj-lt"/>
              </a:rPr>
              <a:t>Pass </a:t>
            </a:r>
            <a:r>
              <a:rPr lang="en-GB" dirty="0">
                <a:solidFill>
                  <a:srgbClr val="000000"/>
                </a:solidFill>
                <a:latin typeface="+mj-lt"/>
              </a:rPr>
              <a:t>five 35 </a:t>
            </a:r>
            <a:r>
              <a:rPr lang="en-GB" dirty="0" smtClean="0">
                <a:solidFill>
                  <a:srgbClr val="000000"/>
                </a:solidFill>
                <a:latin typeface="+mj-lt"/>
              </a:rPr>
              <a:t>x </a:t>
            </a:r>
            <a:r>
              <a:rPr lang="en-GB" dirty="0">
                <a:solidFill>
                  <a:srgbClr val="000000"/>
                </a:solidFill>
                <a:latin typeface="+mj-lt"/>
              </a:rPr>
              <a:t>43cm fresh films through </a:t>
            </a:r>
            <a:r>
              <a:rPr lang="en-GB" dirty="0" smtClean="0">
                <a:solidFill>
                  <a:srgbClr val="000000"/>
                </a:solidFill>
                <a:latin typeface="+mj-lt"/>
              </a:rPr>
              <a:t>the processor. Divide </a:t>
            </a:r>
            <a:r>
              <a:rPr lang="en-GB" dirty="0">
                <a:solidFill>
                  <a:srgbClr val="000000"/>
                </a:solidFill>
                <a:latin typeface="+mj-lt"/>
              </a:rPr>
              <a:t>the measuring cylinder contents by five</a:t>
            </a:r>
            <a:r>
              <a:rPr lang="en-GB" dirty="0" smtClean="0">
                <a:solidFill>
                  <a:srgbClr val="000000"/>
                </a:solidFill>
                <a:latin typeface="+mj-lt"/>
              </a:rPr>
              <a:t>, to </a:t>
            </a:r>
            <a:r>
              <a:rPr lang="en-GB" dirty="0">
                <a:solidFill>
                  <a:srgbClr val="000000"/>
                </a:solidFill>
                <a:latin typeface="+mj-lt"/>
              </a:rPr>
              <a:t>find the </a:t>
            </a:r>
            <a:r>
              <a:rPr lang="en-GB" b="1" dirty="0">
                <a:solidFill>
                  <a:srgbClr val="7030A0"/>
                </a:solidFill>
                <a:latin typeface="+mj-lt"/>
              </a:rPr>
              <a:t>replenishment rate</a:t>
            </a:r>
            <a:r>
              <a:rPr lang="en-GB" dirty="0">
                <a:solidFill>
                  <a:srgbClr val="000000"/>
                </a:solidFill>
                <a:latin typeface="+mj-lt"/>
              </a:rPr>
              <a:t>.</a:t>
            </a:r>
          </a:p>
          <a:p>
            <a:pPr marL="285750" indent="-285750">
              <a:buFont typeface="Arial" panose="020B0604020202020204" pitchFamily="34" charset="0"/>
              <a:buChar char="•"/>
            </a:pPr>
            <a:r>
              <a:rPr lang="en-GB" dirty="0" smtClean="0">
                <a:solidFill>
                  <a:srgbClr val="000000"/>
                </a:solidFill>
                <a:latin typeface="+mj-lt"/>
              </a:rPr>
              <a:t>Repeat </a:t>
            </a:r>
            <a:r>
              <a:rPr lang="en-GB" dirty="0">
                <a:solidFill>
                  <a:srgbClr val="000000"/>
                </a:solidFill>
                <a:latin typeface="+mj-lt"/>
              </a:rPr>
              <a:t>the above for the fixer tank.</a:t>
            </a:r>
          </a:p>
          <a:p>
            <a:pPr marL="285750" indent="-285750">
              <a:buFont typeface="Arial" panose="020B0604020202020204" pitchFamily="34" charset="0"/>
              <a:buChar char="•"/>
            </a:pPr>
            <a:r>
              <a:rPr lang="en-GB" dirty="0" smtClean="0">
                <a:solidFill>
                  <a:srgbClr val="000000"/>
                </a:solidFill>
                <a:latin typeface="+mj-lt"/>
              </a:rPr>
              <a:t>Record </a:t>
            </a:r>
            <a:r>
              <a:rPr lang="en-GB" dirty="0">
                <a:solidFill>
                  <a:srgbClr val="000000"/>
                </a:solidFill>
                <a:latin typeface="+mj-lt"/>
              </a:rPr>
              <a:t>the </a:t>
            </a:r>
            <a:r>
              <a:rPr lang="en-GB" dirty="0" smtClean="0">
                <a:solidFill>
                  <a:srgbClr val="000000"/>
                </a:solidFill>
                <a:latin typeface="+mj-lt"/>
              </a:rPr>
              <a:t>results and check </a:t>
            </a:r>
            <a:r>
              <a:rPr lang="en-GB" dirty="0">
                <a:solidFill>
                  <a:srgbClr val="000000"/>
                </a:solidFill>
                <a:latin typeface="+mj-lt"/>
              </a:rPr>
              <a:t>with previous results for any </a:t>
            </a:r>
            <a:r>
              <a:rPr lang="en-GB" dirty="0" smtClean="0">
                <a:solidFill>
                  <a:srgbClr val="000000"/>
                </a:solidFill>
                <a:latin typeface="+mj-lt"/>
              </a:rPr>
              <a:t>significant variation</a:t>
            </a:r>
          </a:p>
          <a:p>
            <a:pPr marL="285750" indent="-285750">
              <a:buFont typeface="Arial" panose="020B0604020202020204" pitchFamily="34" charset="0"/>
              <a:buChar char="•"/>
            </a:pPr>
            <a:r>
              <a:rPr lang="en-GB" dirty="0" smtClean="0">
                <a:solidFill>
                  <a:srgbClr val="000000"/>
                </a:solidFill>
                <a:latin typeface="+mj-lt"/>
              </a:rPr>
              <a:t>Clean filters, </a:t>
            </a:r>
            <a:r>
              <a:rPr lang="en-GB" dirty="0">
                <a:solidFill>
                  <a:srgbClr val="000000"/>
                </a:solidFill>
                <a:latin typeface="+mj-lt"/>
              </a:rPr>
              <a:t>d</a:t>
            </a:r>
            <a:r>
              <a:rPr lang="en-GB" dirty="0" smtClean="0">
                <a:solidFill>
                  <a:srgbClr val="000000"/>
                </a:solidFill>
                <a:latin typeface="+mj-lt"/>
              </a:rPr>
              <a:t>rain </a:t>
            </a:r>
            <a:r>
              <a:rPr lang="en-GB" dirty="0">
                <a:solidFill>
                  <a:srgbClr val="000000"/>
                </a:solidFill>
                <a:latin typeface="+mj-lt"/>
              </a:rPr>
              <a:t>all and clean all tanks</a:t>
            </a:r>
            <a:r>
              <a:rPr lang="en-GB" dirty="0" smtClean="0">
                <a:solidFill>
                  <a:srgbClr val="000000"/>
                </a:solidFill>
                <a:latin typeface="+mj-lt"/>
              </a:rPr>
              <a:t>. </a:t>
            </a:r>
          </a:p>
          <a:p>
            <a:pPr marL="285750" indent="-285750">
              <a:buFont typeface="Arial" panose="020B0604020202020204" pitchFamily="34" charset="0"/>
              <a:buChar char="•"/>
            </a:pPr>
            <a:r>
              <a:rPr lang="en-GB" dirty="0" smtClean="0">
                <a:solidFill>
                  <a:srgbClr val="000000"/>
                </a:solidFill>
                <a:latin typeface="+mj-lt"/>
              </a:rPr>
              <a:t>Manufacturers usually recommend </a:t>
            </a:r>
            <a:r>
              <a:rPr lang="en-GB" dirty="0">
                <a:solidFill>
                  <a:srgbClr val="000000"/>
                </a:solidFill>
                <a:latin typeface="+mj-lt"/>
              </a:rPr>
              <a:t>replacement of </a:t>
            </a:r>
            <a:r>
              <a:rPr lang="en-GB" dirty="0" smtClean="0">
                <a:solidFill>
                  <a:srgbClr val="000000"/>
                </a:solidFill>
                <a:latin typeface="+mj-lt"/>
              </a:rPr>
              <a:t>all chemicals </a:t>
            </a:r>
            <a:r>
              <a:rPr lang="en-GB" dirty="0">
                <a:solidFill>
                  <a:srgbClr val="000000"/>
                </a:solidFill>
                <a:latin typeface="+mj-lt"/>
              </a:rPr>
              <a:t>on a monthly basis. </a:t>
            </a:r>
            <a:endParaRPr lang="en-GB" dirty="0">
              <a:latin typeface="+mj-lt"/>
            </a:endParaRPr>
          </a:p>
        </p:txBody>
      </p:sp>
    </p:spTree>
    <p:extLst>
      <p:ext uri="{BB962C8B-B14F-4D97-AF65-F5344CB8AC3E}">
        <p14:creationId xmlns:p14="http://schemas.microsoft.com/office/powerpoint/2010/main" val="3294599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2132289" y="1790008"/>
            <a:ext cx="6903070" cy="646331"/>
          </a:xfrm>
          <a:prstGeom prst="rect">
            <a:avLst/>
          </a:prstGeom>
          <a:solidFill>
            <a:schemeClr val="bg2"/>
          </a:solidFill>
          <a:ln>
            <a:solidFill>
              <a:srgbClr val="7030A0"/>
            </a:solidFill>
          </a:ln>
        </p:spPr>
        <p:txBody>
          <a:bodyPr wrap="square">
            <a:spAutoFit/>
          </a:bodyPr>
          <a:lstStyle/>
          <a:p>
            <a:pPr lvl="0" algn="ctr"/>
            <a:r>
              <a:rPr lang="en-GB" dirty="0">
                <a:solidFill>
                  <a:srgbClr val="000000"/>
                </a:solidFill>
                <a:latin typeface="Calibri Light" panose="020F0302020204030204"/>
              </a:rPr>
              <a:t>In terms of patient care, a poor-quality radiograph may be more harmful than the patient not having an </a:t>
            </a:r>
            <a:r>
              <a:rPr lang="en-GB" dirty="0" smtClean="0">
                <a:solidFill>
                  <a:srgbClr val="000000"/>
                </a:solidFill>
                <a:latin typeface="Calibri Light" panose="020F0302020204030204"/>
              </a:rPr>
              <a:t>X-ray </a:t>
            </a:r>
            <a:r>
              <a:rPr lang="en-GB" dirty="0">
                <a:solidFill>
                  <a:srgbClr val="000000"/>
                </a:solidFill>
                <a:latin typeface="Calibri Light" panose="020F0302020204030204"/>
              </a:rPr>
              <a:t>examination at all.</a:t>
            </a:r>
            <a:endParaRPr lang="en-GB" dirty="0" smtClean="0">
              <a:solidFill>
                <a:srgbClr val="000000"/>
              </a:solidFill>
              <a:latin typeface="Calibri Light" panose="020F0302020204030204"/>
            </a:endParaRPr>
          </a:p>
        </p:txBody>
      </p:sp>
      <p:sp>
        <p:nvSpPr>
          <p:cNvPr id="3" name="Rechthoek 2"/>
          <p:cNvSpPr/>
          <p:nvPr/>
        </p:nvSpPr>
        <p:spPr>
          <a:xfrm>
            <a:off x="2621175" y="3166316"/>
            <a:ext cx="6096000" cy="923330"/>
          </a:xfrm>
          <a:prstGeom prst="rect">
            <a:avLst/>
          </a:prstGeom>
        </p:spPr>
        <p:txBody>
          <a:bodyPr>
            <a:spAutoFit/>
          </a:bodyPr>
          <a:lstStyle/>
          <a:p>
            <a:pPr lvl="0">
              <a:spcAft>
                <a:spcPts val="600"/>
              </a:spcAft>
            </a:pPr>
            <a:r>
              <a:rPr lang="en-GB" dirty="0">
                <a:solidFill>
                  <a:srgbClr val="000000"/>
                </a:solidFill>
                <a:latin typeface="Calibri Light" panose="020F0302020204030204"/>
              </a:rPr>
              <a:t>Proper </a:t>
            </a:r>
            <a:r>
              <a:rPr lang="en-GB" b="1" dirty="0">
                <a:solidFill>
                  <a:srgbClr val="7030A0"/>
                </a:solidFill>
                <a:latin typeface="Calibri Light" panose="020F0302020204030204"/>
              </a:rPr>
              <a:t>venting</a:t>
            </a:r>
            <a:r>
              <a:rPr lang="en-GB" dirty="0">
                <a:solidFill>
                  <a:srgbClr val="000000"/>
                </a:solidFill>
                <a:latin typeface="Calibri Light" panose="020F0302020204030204"/>
              </a:rPr>
              <a:t> of automatic film processors is necessary to remove excessive heat and chemical fumes that can cause both acute and chronic respiratory illness. </a:t>
            </a:r>
            <a:endParaRPr lang="en-GB" dirty="0" smtClean="0">
              <a:solidFill>
                <a:srgbClr val="000000"/>
              </a:solidFill>
              <a:latin typeface="Calibri Light" panose="020F0302020204030204"/>
            </a:endParaRPr>
          </a:p>
        </p:txBody>
      </p:sp>
    </p:spTree>
    <p:extLst>
      <p:ext uri="{BB962C8B-B14F-4D97-AF65-F5344CB8AC3E}">
        <p14:creationId xmlns:p14="http://schemas.microsoft.com/office/powerpoint/2010/main" val="4230271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Performance Management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383038" y="1376803"/>
            <a:ext cx="7871963" cy="369332"/>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Film processing is a major cause of unsatisfactory image quality in radiography. </a:t>
            </a:r>
          </a:p>
        </p:txBody>
      </p:sp>
      <p:sp>
        <p:nvSpPr>
          <p:cNvPr id="3" name="Rechthoek 2"/>
          <p:cNvSpPr/>
          <p:nvPr/>
        </p:nvSpPr>
        <p:spPr>
          <a:xfrm>
            <a:off x="476249" y="5595174"/>
            <a:ext cx="11123095" cy="646331"/>
          </a:xfrm>
          <a:prstGeom prst="rect">
            <a:avLst/>
          </a:prstGeom>
          <a:solidFill>
            <a:schemeClr val="bg2"/>
          </a:solidFill>
          <a:ln>
            <a:solidFill>
              <a:srgbClr val="7030A0"/>
            </a:solidFill>
          </a:ln>
        </p:spPr>
        <p:txBody>
          <a:bodyPr wrap="square">
            <a:spAutoFit/>
          </a:bodyPr>
          <a:lstStyle/>
          <a:p>
            <a:pPr algn="ctr">
              <a:spcAft>
                <a:spcPts val="600"/>
              </a:spcAft>
            </a:pPr>
            <a:r>
              <a:rPr lang="en-GB" dirty="0">
                <a:latin typeface="+mj-lt"/>
              </a:rPr>
              <a:t>With the increasing emphasis on digital imaging and filmless departments, as well as the introduction of dry imagers, the </a:t>
            </a:r>
            <a:r>
              <a:rPr lang="en-GB" dirty="0" smtClean="0">
                <a:latin typeface="+mj-lt"/>
              </a:rPr>
              <a:t>market </a:t>
            </a:r>
            <a:r>
              <a:rPr lang="en-GB" dirty="0">
                <a:latin typeface="+mj-lt"/>
              </a:rPr>
              <a:t>for x-ray film processors has </a:t>
            </a:r>
            <a:r>
              <a:rPr lang="en-GB" dirty="0" smtClean="0">
                <a:latin typeface="+mj-lt"/>
              </a:rPr>
              <a:t>decreased. Film processors are unlikely to be further developed.</a:t>
            </a:r>
            <a:endParaRPr lang="en-GB" dirty="0">
              <a:latin typeface="+mj-lt"/>
            </a:endParaRPr>
          </a:p>
        </p:txBody>
      </p:sp>
      <p:pic>
        <p:nvPicPr>
          <p:cNvPr id="12" name="Afbeelding 11"/>
          <p:cNvPicPr>
            <a:picLocks noChangeAspect="1"/>
          </p:cNvPicPr>
          <p:nvPr/>
        </p:nvPicPr>
        <p:blipFill>
          <a:blip r:embed="rId2"/>
          <a:stretch>
            <a:fillRect/>
          </a:stretch>
        </p:blipFill>
        <p:spPr>
          <a:xfrm>
            <a:off x="8556662" y="1400149"/>
            <a:ext cx="2773314" cy="1903067"/>
          </a:xfrm>
          <a:prstGeom prst="rect">
            <a:avLst/>
          </a:prstGeom>
        </p:spPr>
      </p:pic>
      <p:sp>
        <p:nvSpPr>
          <p:cNvPr id="16" name="Rechthoek 15"/>
          <p:cNvSpPr/>
          <p:nvPr/>
        </p:nvSpPr>
        <p:spPr>
          <a:xfrm>
            <a:off x="8629089" y="3348752"/>
            <a:ext cx="2773314" cy="369332"/>
          </a:xfrm>
          <a:prstGeom prst="rect">
            <a:avLst/>
          </a:prstGeom>
        </p:spPr>
        <p:txBody>
          <a:bodyPr wrap="square">
            <a:spAutoFit/>
          </a:bodyPr>
          <a:lstStyle/>
          <a:p>
            <a:pPr algn="ctr"/>
            <a:r>
              <a:rPr lang="en-GB" b="1" i="1" dirty="0" smtClean="0">
                <a:latin typeface="Calibri Light" panose="020F0302020204030204"/>
              </a:rPr>
              <a:t>Aluminum step-wedge</a:t>
            </a:r>
          </a:p>
        </p:txBody>
      </p:sp>
      <p:sp>
        <p:nvSpPr>
          <p:cNvPr id="5" name="Rechthoek 4"/>
          <p:cNvSpPr/>
          <p:nvPr/>
        </p:nvSpPr>
        <p:spPr>
          <a:xfrm>
            <a:off x="383036" y="1838103"/>
            <a:ext cx="6642451" cy="1200329"/>
          </a:xfrm>
          <a:prstGeom prst="rect">
            <a:avLst/>
          </a:prstGeom>
        </p:spPr>
        <p:txBody>
          <a:bodyPr wrap="square">
            <a:spAutoFit/>
          </a:bodyPr>
          <a:lstStyle/>
          <a:p>
            <a:pPr lvl="0">
              <a:spcAft>
                <a:spcPts val="600"/>
              </a:spcAft>
            </a:pPr>
            <a:r>
              <a:rPr lang="en-GB" dirty="0">
                <a:solidFill>
                  <a:srgbClr val="000000"/>
                </a:solidFill>
                <a:latin typeface="Calibri Light" panose="020F0302020204030204"/>
              </a:rPr>
              <a:t>In a Quality Control (QC) program, densitometry trends are plotted </a:t>
            </a:r>
            <a:r>
              <a:rPr lang="en-GB" dirty="0" smtClean="0">
                <a:solidFill>
                  <a:srgbClr val="000000"/>
                </a:solidFill>
                <a:latin typeface="Calibri Light" panose="020F0302020204030204"/>
              </a:rPr>
              <a:t>to reveal </a:t>
            </a:r>
            <a:r>
              <a:rPr lang="en-GB" dirty="0">
                <a:solidFill>
                  <a:srgbClr val="000000"/>
                </a:solidFill>
                <a:latin typeface="Calibri Light" panose="020F0302020204030204"/>
              </a:rPr>
              <a:t>problems. With this, exposure and other variables can be more easily monitored and controlled. </a:t>
            </a:r>
            <a:r>
              <a:rPr lang="en-GB" dirty="0" smtClean="0">
                <a:solidFill>
                  <a:srgbClr val="000000"/>
                </a:solidFill>
                <a:latin typeface="Calibri Light" panose="020F0302020204030204"/>
              </a:rPr>
              <a:t>This is crucial in delivering constantly optimal image quality</a:t>
            </a:r>
            <a:endParaRPr lang="en-GB" dirty="0">
              <a:solidFill>
                <a:srgbClr val="000000"/>
              </a:solidFill>
              <a:latin typeface="Calibri Light" panose="020F0302020204030204"/>
            </a:endParaRPr>
          </a:p>
        </p:txBody>
      </p:sp>
      <p:sp>
        <p:nvSpPr>
          <p:cNvPr id="8" name="Rechthoek 7"/>
          <p:cNvSpPr/>
          <p:nvPr/>
        </p:nvSpPr>
        <p:spPr>
          <a:xfrm>
            <a:off x="383036" y="3128880"/>
            <a:ext cx="6642451" cy="2385268"/>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The discussed sensitometry / densitometry procedure can be extended by replacing the sensitometry (light) exposure with the X-ray recording of a step wedge phantom. </a:t>
            </a:r>
          </a:p>
          <a:p>
            <a:pPr lvl="0">
              <a:spcAft>
                <a:spcPts val="600"/>
              </a:spcAft>
            </a:pPr>
            <a:r>
              <a:rPr lang="en-GB" dirty="0" smtClean="0">
                <a:solidFill>
                  <a:srgbClr val="000000"/>
                </a:solidFill>
                <a:latin typeface="Calibri Light" panose="020F0302020204030204"/>
              </a:rPr>
              <a:t>Densitometric analysis of the resulting film will not just check on the reproducibility of the film development process, but on the whole ‘imaging chain’, including the X-ray system (e.g. exposure control). Such measurements should be done regularly and in case of image quality problems. </a:t>
            </a:r>
            <a:endParaRPr lang="en-GB" dirty="0">
              <a:solidFill>
                <a:srgbClr val="000000"/>
              </a:solidFill>
              <a:latin typeface="Calibri Light" panose="020F0302020204030204"/>
            </a:endParaRPr>
          </a:p>
        </p:txBody>
      </p:sp>
      <p:pic>
        <p:nvPicPr>
          <p:cNvPr id="17" name="Afbeelding 16"/>
          <p:cNvPicPr>
            <a:picLocks noChangeAspect="1"/>
          </p:cNvPicPr>
          <p:nvPr/>
        </p:nvPicPr>
        <p:blipFill rotWithShape="1">
          <a:blip r:embed="rId3"/>
          <a:srcRect r="66871" b="5650"/>
          <a:stretch/>
        </p:blipFill>
        <p:spPr>
          <a:xfrm rot="5400000">
            <a:off x="9499563" y="3025069"/>
            <a:ext cx="1019223" cy="2905025"/>
          </a:xfrm>
          <a:prstGeom prst="rect">
            <a:avLst/>
          </a:prstGeom>
        </p:spPr>
      </p:pic>
      <p:sp>
        <p:nvSpPr>
          <p:cNvPr id="18" name="Rechthoek 17"/>
          <p:cNvSpPr/>
          <p:nvPr/>
        </p:nvSpPr>
        <p:spPr>
          <a:xfrm>
            <a:off x="8629089" y="4962549"/>
            <a:ext cx="2773314" cy="369332"/>
          </a:xfrm>
          <a:prstGeom prst="rect">
            <a:avLst/>
          </a:prstGeom>
        </p:spPr>
        <p:txBody>
          <a:bodyPr wrap="square">
            <a:spAutoFit/>
          </a:bodyPr>
          <a:lstStyle/>
          <a:p>
            <a:pPr algn="ctr"/>
            <a:r>
              <a:rPr lang="en-GB" b="1" i="1" dirty="0" smtClean="0">
                <a:latin typeface="Calibri Light" panose="020F0302020204030204"/>
              </a:rPr>
              <a:t>X-ray image of step wedge</a:t>
            </a:r>
          </a:p>
        </p:txBody>
      </p:sp>
    </p:spTree>
    <p:extLst>
      <p:ext uri="{BB962C8B-B14F-4D97-AF65-F5344CB8AC3E}">
        <p14:creationId xmlns:p14="http://schemas.microsoft.com/office/powerpoint/2010/main" val="3752277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1491709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Film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30" y="1328387"/>
            <a:ext cx="8487426" cy="3447098"/>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X-ray </a:t>
            </a:r>
            <a:r>
              <a:rPr lang="en-GB" dirty="0">
                <a:solidFill>
                  <a:srgbClr val="000000"/>
                </a:solidFill>
                <a:latin typeface="Calibri Light" panose="020F0302020204030204"/>
              </a:rPr>
              <a:t>film is made of a transparent plastic sheet, coated on both sides with </a:t>
            </a:r>
            <a:r>
              <a:rPr lang="en-GB" dirty="0" smtClean="0">
                <a:solidFill>
                  <a:srgbClr val="000000"/>
                </a:solidFill>
                <a:latin typeface="Calibri Light" panose="020F0302020204030204"/>
              </a:rPr>
              <a:t>a </a:t>
            </a:r>
            <a:r>
              <a:rPr lang="en-GB" b="1" dirty="0" smtClean="0">
                <a:solidFill>
                  <a:srgbClr val="7030A0"/>
                </a:solidFill>
                <a:latin typeface="Calibri Light" panose="020F0302020204030204"/>
              </a:rPr>
              <a:t>light sensitive </a:t>
            </a:r>
            <a:r>
              <a:rPr lang="en-GB" dirty="0" smtClean="0">
                <a:solidFill>
                  <a:srgbClr val="000000"/>
                </a:solidFill>
                <a:latin typeface="Calibri Light" panose="020F0302020204030204"/>
              </a:rPr>
              <a:t>emulsion</a:t>
            </a:r>
            <a:r>
              <a:rPr lang="en-GB" dirty="0">
                <a:solidFill>
                  <a:srgbClr val="000000"/>
                </a:solidFill>
                <a:latin typeface="Calibri Light" panose="020F0302020204030204"/>
              </a:rPr>
              <a:t>. </a:t>
            </a:r>
            <a:r>
              <a:rPr lang="en-GB" dirty="0" smtClean="0">
                <a:solidFill>
                  <a:srgbClr val="000000"/>
                </a:solidFill>
                <a:latin typeface="Calibri Light" panose="020F0302020204030204"/>
              </a:rPr>
              <a:t>The emulsion becomes </a:t>
            </a:r>
            <a:r>
              <a:rPr lang="en-GB" dirty="0">
                <a:solidFill>
                  <a:srgbClr val="000000"/>
                </a:solidFill>
                <a:latin typeface="Calibri Light" panose="020F0302020204030204"/>
              </a:rPr>
              <a:t>black when exposed to </a:t>
            </a:r>
            <a:r>
              <a:rPr lang="en-GB" dirty="0" smtClean="0">
                <a:solidFill>
                  <a:srgbClr val="000000"/>
                </a:solidFill>
                <a:latin typeface="Calibri Light" panose="020F0302020204030204"/>
              </a:rPr>
              <a:t>light or X-ray. </a:t>
            </a:r>
            <a:r>
              <a:rPr lang="en-GB" dirty="0">
                <a:solidFill>
                  <a:srgbClr val="000000"/>
                </a:solidFill>
                <a:latin typeface="Calibri Light" panose="020F0302020204030204"/>
              </a:rPr>
              <a:t>The emulsion is soft and can easily be damaged if not handled in the correct way.</a:t>
            </a:r>
          </a:p>
          <a:p>
            <a:pPr lvl="0">
              <a:spcAft>
                <a:spcPts val="600"/>
              </a:spcAft>
            </a:pPr>
            <a:r>
              <a:rPr lang="en-GB" dirty="0" smtClean="0">
                <a:solidFill>
                  <a:srgbClr val="000000"/>
                </a:solidFill>
                <a:latin typeface="Calibri Light" panose="020F0302020204030204"/>
              </a:rPr>
              <a:t>To </a:t>
            </a:r>
            <a:r>
              <a:rPr lang="en-GB" dirty="0">
                <a:solidFill>
                  <a:srgbClr val="000000"/>
                </a:solidFill>
                <a:latin typeface="Calibri Light" panose="020F0302020204030204"/>
              </a:rPr>
              <a:t>maintain the films in good condition, it is important that they are stored and handled </a:t>
            </a:r>
            <a:r>
              <a:rPr lang="en-GB" dirty="0" smtClean="0">
                <a:solidFill>
                  <a:srgbClr val="000000"/>
                </a:solidFill>
                <a:latin typeface="Calibri Light" panose="020F0302020204030204"/>
              </a:rPr>
              <a:t>properly: </a:t>
            </a:r>
            <a:endParaRPr lang="en-GB" dirty="0">
              <a:solidFill>
                <a:srgbClr val="000000"/>
              </a:solidFill>
              <a:latin typeface="Calibri Light" panose="020F0302020204030204"/>
            </a:endParaRPr>
          </a:p>
          <a:p>
            <a:pPr marL="742950" lvl="1" indent="-285750">
              <a:spcAft>
                <a:spcPts val="600"/>
              </a:spcAft>
              <a:buFont typeface="Arial" panose="020B0604020202020204" pitchFamily="34" charset="0"/>
              <a:buChar char="•"/>
            </a:pPr>
            <a:r>
              <a:rPr lang="en-GB" dirty="0" smtClean="0">
                <a:solidFill>
                  <a:srgbClr val="000000"/>
                </a:solidFill>
                <a:latin typeface="Calibri Light" panose="020F0302020204030204"/>
              </a:rPr>
              <a:t>Each </a:t>
            </a:r>
            <a:r>
              <a:rPr lang="en-GB" dirty="0">
                <a:solidFill>
                  <a:srgbClr val="000000"/>
                </a:solidFill>
                <a:latin typeface="Calibri Light" panose="020F0302020204030204"/>
              </a:rPr>
              <a:t>packet of film has </a:t>
            </a:r>
            <a:r>
              <a:rPr lang="en-GB" dirty="0" smtClean="0">
                <a:solidFill>
                  <a:srgbClr val="000000"/>
                </a:solidFill>
                <a:latin typeface="Calibri Light" panose="020F0302020204030204"/>
              </a:rPr>
              <a:t>an </a:t>
            </a:r>
            <a:r>
              <a:rPr lang="en-GB" b="1" dirty="0" smtClean="0">
                <a:solidFill>
                  <a:srgbClr val="7030A0"/>
                </a:solidFill>
                <a:latin typeface="Calibri Light" panose="020F0302020204030204"/>
              </a:rPr>
              <a:t>expiry </a:t>
            </a:r>
            <a:r>
              <a:rPr lang="en-GB" b="1" dirty="0">
                <a:solidFill>
                  <a:srgbClr val="7030A0"/>
                </a:solidFill>
                <a:latin typeface="Calibri Light" panose="020F0302020204030204"/>
              </a:rPr>
              <a:t>date </a:t>
            </a:r>
            <a:r>
              <a:rPr lang="en-GB" dirty="0">
                <a:solidFill>
                  <a:srgbClr val="000000"/>
                </a:solidFill>
                <a:latin typeface="Calibri Light" panose="020F0302020204030204"/>
              </a:rPr>
              <a:t>marked on the box. </a:t>
            </a:r>
            <a:r>
              <a:rPr lang="en-GB" dirty="0" smtClean="0">
                <a:solidFill>
                  <a:srgbClr val="000000"/>
                </a:solidFill>
                <a:latin typeface="Calibri Light" panose="020F0302020204030204"/>
              </a:rPr>
              <a:t>You </a:t>
            </a:r>
            <a:r>
              <a:rPr lang="en-GB" dirty="0">
                <a:solidFill>
                  <a:srgbClr val="000000"/>
                </a:solidFill>
                <a:latin typeface="Calibri Light" panose="020F0302020204030204"/>
              </a:rPr>
              <a:t>cannot achieve good results with old films.</a:t>
            </a:r>
          </a:p>
          <a:p>
            <a:pPr marL="742950" lvl="1" indent="-285750">
              <a:spcAft>
                <a:spcPts val="600"/>
              </a:spcAft>
              <a:buFont typeface="Arial" panose="020B0604020202020204" pitchFamily="34" charset="0"/>
              <a:buChar char="•"/>
            </a:pPr>
            <a:r>
              <a:rPr lang="en-GB" dirty="0" smtClean="0">
                <a:solidFill>
                  <a:srgbClr val="000000"/>
                </a:solidFill>
                <a:latin typeface="Calibri Light" panose="020F0302020204030204"/>
              </a:rPr>
              <a:t>Films </a:t>
            </a:r>
            <a:r>
              <a:rPr lang="en-GB" dirty="0">
                <a:solidFill>
                  <a:srgbClr val="000000"/>
                </a:solidFill>
                <a:latin typeface="Calibri Light" panose="020F0302020204030204"/>
              </a:rPr>
              <a:t>should be kept in the </a:t>
            </a:r>
            <a:r>
              <a:rPr lang="en-GB" b="1" dirty="0">
                <a:solidFill>
                  <a:srgbClr val="7030A0"/>
                </a:solidFill>
                <a:latin typeface="Calibri Light" panose="020F0302020204030204"/>
              </a:rPr>
              <a:t>cool</a:t>
            </a:r>
            <a:r>
              <a:rPr lang="en-GB" dirty="0">
                <a:solidFill>
                  <a:srgbClr val="000000"/>
                </a:solidFill>
                <a:latin typeface="Calibri Light" panose="020F0302020204030204"/>
              </a:rPr>
              <a:t>est place </a:t>
            </a:r>
            <a:r>
              <a:rPr lang="en-GB" dirty="0" smtClean="0">
                <a:solidFill>
                  <a:srgbClr val="000000"/>
                </a:solidFill>
                <a:latin typeface="Calibri Light" panose="020F0302020204030204"/>
              </a:rPr>
              <a:t>available. </a:t>
            </a:r>
            <a:r>
              <a:rPr lang="en-GB" dirty="0">
                <a:solidFill>
                  <a:srgbClr val="000000"/>
                </a:solidFill>
                <a:latin typeface="Calibri Light" panose="020F0302020204030204"/>
              </a:rPr>
              <a:t>If </a:t>
            </a:r>
            <a:r>
              <a:rPr lang="en-GB" dirty="0" smtClean="0">
                <a:solidFill>
                  <a:srgbClr val="000000"/>
                </a:solidFill>
                <a:latin typeface="Calibri Light" panose="020F0302020204030204"/>
              </a:rPr>
              <a:t>stored </a:t>
            </a:r>
            <a:r>
              <a:rPr lang="en-GB" dirty="0">
                <a:solidFill>
                  <a:srgbClr val="000000"/>
                </a:solidFill>
                <a:latin typeface="Calibri Light" panose="020F0302020204030204"/>
              </a:rPr>
              <a:t>at a high temperature, they will be spoiled several months before the expiry </a:t>
            </a:r>
            <a:r>
              <a:rPr lang="en-GB" dirty="0" smtClean="0">
                <a:solidFill>
                  <a:srgbClr val="000000"/>
                </a:solidFill>
                <a:latin typeface="Calibri Light" panose="020F0302020204030204"/>
              </a:rPr>
              <a:t>date.</a:t>
            </a:r>
            <a:endParaRPr lang="en-GB" dirty="0">
              <a:solidFill>
                <a:srgbClr val="000000"/>
              </a:solidFill>
              <a:latin typeface="Calibri Light" panose="020F0302020204030204"/>
            </a:endParaRPr>
          </a:p>
          <a:p>
            <a:pPr marL="742950" lvl="1" indent="-285750">
              <a:spcAft>
                <a:spcPts val="600"/>
              </a:spcAft>
              <a:buFont typeface="Arial" panose="020B0604020202020204" pitchFamily="34" charset="0"/>
              <a:buChar char="•"/>
            </a:pPr>
            <a:r>
              <a:rPr lang="en-GB" dirty="0" smtClean="0">
                <a:solidFill>
                  <a:srgbClr val="000000"/>
                </a:solidFill>
                <a:latin typeface="Calibri Light" panose="020F0302020204030204"/>
              </a:rPr>
              <a:t>A </a:t>
            </a:r>
            <a:r>
              <a:rPr lang="en-GB" dirty="0">
                <a:solidFill>
                  <a:srgbClr val="000000"/>
                </a:solidFill>
                <a:latin typeface="Calibri Light" panose="020F0302020204030204"/>
              </a:rPr>
              <a:t>film that has been </a:t>
            </a:r>
            <a:r>
              <a:rPr lang="en-GB" b="1" dirty="0">
                <a:solidFill>
                  <a:srgbClr val="7030A0"/>
                </a:solidFill>
                <a:latin typeface="Calibri Light" panose="020F0302020204030204"/>
              </a:rPr>
              <a:t>accidentally exposed </a:t>
            </a:r>
            <a:r>
              <a:rPr lang="en-GB" dirty="0">
                <a:solidFill>
                  <a:srgbClr val="000000"/>
                </a:solidFill>
                <a:latin typeface="Calibri Light" panose="020F0302020204030204"/>
              </a:rPr>
              <a:t>to x-rays will be spoiled (fogged). </a:t>
            </a:r>
            <a:r>
              <a:rPr lang="en-GB" dirty="0" smtClean="0">
                <a:solidFill>
                  <a:srgbClr val="000000"/>
                </a:solidFill>
                <a:latin typeface="Calibri Light" panose="020F0302020204030204"/>
              </a:rPr>
              <a:t>Don’t store </a:t>
            </a:r>
            <a:r>
              <a:rPr lang="en-GB" dirty="0">
                <a:solidFill>
                  <a:srgbClr val="000000"/>
                </a:solidFill>
                <a:latin typeface="Calibri Light" panose="020F0302020204030204"/>
              </a:rPr>
              <a:t>films in </a:t>
            </a:r>
            <a:r>
              <a:rPr lang="en-GB" dirty="0" smtClean="0">
                <a:solidFill>
                  <a:srgbClr val="000000"/>
                </a:solidFill>
                <a:latin typeface="Calibri Light" panose="020F0302020204030204"/>
              </a:rPr>
              <a:t>the </a:t>
            </a:r>
            <a:r>
              <a:rPr lang="en-GB" dirty="0">
                <a:solidFill>
                  <a:srgbClr val="000000"/>
                </a:solidFill>
                <a:latin typeface="Calibri Light" panose="020F0302020204030204"/>
              </a:rPr>
              <a:t>x-ray room</a:t>
            </a:r>
            <a:r>
              <a:rPr lang="en-GB" dirty="0" smtClean="0">
                <a:solidFill>
                  <a:srgbClr val="000000"/>
                </a:solidFill>
                <a:latin typeface="Calibri Light" panose="020F0302020204030204"/>
              </a:rPr>
              <a:t>. </a:t>
            </a:r>
          </a:p>
        </p:txBody>
      </p:sp>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l="10261" t="7196" r="7725" b="8617"/>
          <a:stretch/>
        </p:blipFill>
        <p:spPr>
          <a:xfrm>
            <a:off x="8850500" y="1578536"/>
            <a:ext cx="2734147" cy="2806574"/>
          </a:xfrm>
          <a:prstGeom prst="rect">
            <a:avLst/>
          </a:prstGeom>
        </p:spPr>
      </p:pic>
      <p:sp>
        <p:nvSpPr>
          <p:cNvPr id="5" name="Rechthoek 4"/>
          <p:cNvSpPr/>
          <p:nvPr/>
        </p:nvSpPr>
        <p:spPr>
          <a:xfrm>
            <a:off x="412130" y="4775485"/>
            <a:ext cx="11277004" cy="1277273"/>
          </a:xfrm>
          <a:prstGeom prst="rect">
            <a:avLst/>
          </a:prstGeom>
        </p:spPr>
        <p:txBody>
          <a:bodyPr wrap="square">
            <a:spAutoFit/>
          </a:bodyPr>
          <a:lstStyle/>
          <a:p>
            <a:pPr marL="742950" lvl="1" indent="-285750">
              <a:spcAft>
                <a:spcPts val="600"/>
              </a:spcAft>
              <a:buFont typeface="Arial" panose="020B0604020202020204" pitchFamily="34" charset="0"/>
              <a:buChar char="•"/>
            </a:pPr>
            <a:r>
              <a:rPr lang="en-GB" dirty="0">
                <a:solidFill>
                  <a:srgbClr val="000000"/>
                </a:solidFill>
                <a:latin typeface="Calibri Light" panose="020F0302020204030204"/>
              </a:rPr>
              <a:t>X-ray films are sensitive to </a:t>
            </a:r>
            <a:r>
              <a:rPr lang="en-GB" b="1" dirty="0">
                <a:solidFill>
                  <a:srgbClr val="7030A0"/>
                </a:solidFill>
                <a:latin typeface="Calibri Light" panose="020F0302020204030204"/>
              </a:rPr>
              <a:t>pressure</a:t>
            </a:r>
            <a:r>
              <a:rPr lang="en-GB" dirty="0">
                <a:solidFill>
                  <a:srgbClr val="000000"/>
                </a:solidFill>
                <a:latin typeface="Calibri Light" panose="020F0302020204030204"/>
              </a:rPr>
              <a:t>. Do not store the boxes of film lying on top of one another, but put them on a shelf in an upright position like books on a bookshelf.</a:t>
            </a:r>
          </a:p>
          <a:p>
            <a:pPr marL="742950" lvl="1" indent="-285750">
              <a:spcAft>
                <a:spcPts val="600"/>
              </a:spcAft>
              <a:buFont typeface="Arial" panose="020B0604020202020204" pitchFamily="34" charset="0"/>
              <a:buChar char="•"/>
            </a:pPr>
            <a:r>
              <a:rPr lang="en-GB" dirty="0">
                <a:solidFill>
                  <a:srgbClr val="000000"/>
                </a:solidFill>
                <a:latin typeface="Calibri Light" panose="020F0302020204030204"/>
              </a:rPr>
              <a:t>X-ray film is easily </a:t>
            </a:r>
            <a:r>
              <a:rPr lang="en-GB" b="1" dirty="0">
                <a:solidFill>
                  <a:srgbClr val="7030A0"/>
                </a:solidFill>
                <a:latin typeface="Calibri Light" panose="020F0302020204030204"/>
              </a:rPr>
              <a:t>marked</a:t>
            </a:r>
            <a:r>
              <a:rPr lang="en-GB" dirty="0">
                <a:solidFill>
                  <a:srgbClr val="000000"/>
                </a:solidFill>
                <a:latin typeface="Calibri Light" panose="020F0302020204030204"/>
              </a:rPr>
              <a:t> or </a:t>
            </a:r>
            <a:r>
              <a:rPr lang="en-GB" b="1" dirty="0">
                <a:solidFill>
                  <a:srgbClr val="7030A0"/>
                </a:solidFill>
                <a:latin typeface="Calibri Light" panose="020F0302020204030204"/>
              </a:rPr>
              <a:t>scratched</a:t>
            </a:r>
            <a:r>
              <a:rPr lang="en-GB" dirty="0">
                <a:solidFill>
                  <a:srgbClr val="000000"/>
                </a:solidFill>
                <a:latin typeface="Calibri Light" panose="020F0302020204030204"/>
              </a:rPr>
              <a:t>. Do not touch the film surface with your fingernails or other hard objects such as scissors or screwdrivers. Keep the film away from dust.</a:t>
            </a:r>
          </a:p>
        </p:txBody>
      </p:sp>
    </p:spTree>
    <p:extLst>
      <p:ext uri="{BB962C8B-B14F-4D97-AF65-F5344CB8AC3E}">
        <p14:creationId xmlns:p14="http://schemas.microsoft.com/office/powerpoint/2010/main" val="3423901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Cassettes and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Screens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392367" y="1416082"/>
            <a:ext cx="5697706" cy="2308324"/>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cassette protects the film from exposure to daylight but allows the passage of x-rays through the front cover on to the film</a:t>
            </a:r>
            <a:r>
              <a:rPr lang="en-GB" dirty="0" smtClean="0">
                <a:solidFill>
                  <a:srgbClr val="000000"/>
                </a:solidFill>
                <a:latin typeface="Calibri Light" panose="020F0302020204030204"/>
              </a:rPr>
              <a:t>. The </a:t>
            </a:r>
            <a:r>
              <a:rPr lang="en-GB" dirty="0">
                <a:solidFill>
                  <a:srgbClr val="000000"/>
                </a:solidFill>
                <a:latin typeface="Calibri Light" panose="020F0302020204030204"/>
              </a:rPr>
              <a:t>cassette holds two white “screens” in place on either side of the film. These </a:t>
            </a:r>
            <a:r>
              <a:rPr lang="en-GB" b="1" dirty="0">
                <a:solidFill>
                  <a:srgbClr val="7030A0"/>
                </a:solidFill>
                <a:latin typeface="Calibri Light" panose="020F0302020204030204"/>
              </a:rPr>
              <a:t>screens</a:t>
            </a:r>
            <a:r>
              <a:rPr lang="en-GB" dirty="0">
                <a:solidFill>
                  <a:srgbClr val="000000"/>
                </a:solidFill>
                <a:latin typeface="Calibri Light" panose="020F0302020204030204"/>
              </a:rPr>
              <a:t> </a:t>
            </a:r>
            <a:r>
              <a:rPr lang="en-GB" dirty="0" smtClean="0">
                <a:solidFill>
                  <a:srgbClr val="000000"/>
                </a:solidFill>
                <a:latin typeface="Calibri Light" panose="020F0302020204030204"/>
              </a:rPr>
              <a:t>emit light (‘glow’) </a:t>
            </a:r>
            <a:r>
              <a:rPr lang="en-GB" dirty="0">
                <a:solidFill>
                  <a:srgbClr val="000000"/>
                </a:solidFill>
                <a:latin typeface="Calibri Light" panose="020F0302020204030204"/>
              </a:rPr>
              <a:t>when x-rays pass through them (inside the cassette) and the glow from the screens helps to </a:t>
            </a:r>
            <a:r>
              <a:rPr lang="en-GB" dirty="0" smtClean="0">
                <a:solidFill>
                  <a:srgbClr val="000000"/>
                </a:solidFill>
                <a:latin typeface="Calibri Light" panose="020F0302020204030204"/>
              </a:rPr>
              <a:t>create </a:t>
            </a:r>
            <a:r>
              <a:rPr lang="en-GB" dirty="0">
                <a:solidFill>
                  <a:srgbClr val="000000"/>
                </a:solidFill>
                <a:latin typeface="Calibri Light" panose="020F0302020204030204"/>
              </a:rPr>
              <a:t>the image on the x-ray film. The screens should be handled with great care, as they are </a:t>
            </a:r>
            <a:r>
              <a:rPr lang="en-GB" b="1" dirty="0">
                <a:solidFill>
                  <a:srgbClr val="7030A0"/>
                </a:solidFill>
                <a:latin typeface="Calibri Light" panose="020F0302020204030204"/>
              </a:rPr>
              <a:t>expensive</a:t>
            </a:r>
            <a:r>
              <a:rPr lang="en-GB" dirty="0">
                <a:solidFill>
                  <a:srgbClr val="000000"/>
                </a:solidFill>
                <a:latin typeface="Calibri Light" panose="020F0302020204030204"/>
              </a:rPr>
              <a:t> and very </a:t>
            </a:r>
            <a:r>
              <a:rPr lang="en-GB" b="1" dirty="0">
                <a:solidFill>
                  <a:srgbClr val="7030A0"/>
                </a:solidFill>
                <a:latin typeface="Calibri Light" panose="020F0302020204030204"/>
              </a:rPr>
              <a:t>easily damaged</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05322" y="3928542"/>
            <a:ext cx="3215740" cy="2146334"/>
          </a:xfrm>
          <a:prstGeom prst="rect">
            <a:avLst/>
          </a:prstGeom>
        </p:spPr>
      </p:pic>
      <p:pic>
        <p:nvPicPr>
          <p:cNvPr id="1026" name="Picture 2" descr="http://www.asomerville.ltd.uk/img/usr/cassette_&amp;_screen_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05322" y="1405809"/>
            <a:ext cx="3128711" cy="2223208"/>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392367" y="4154328"/>
            <a:ext cx="6096000" cy="1554272"/>
          </a:xfrm>
          <a:prstGeom prst="rect">
            <a:avLst/>
          </a:prstGeom>
        </p:spPr>
        <p:txBody>
          <a:bodyPr>
            <a:spAutoFit/>
          </a:bodyPr>
          <a:lstStyle/>
          <a:p>
            <a:pPr lvl="0">
              <a:spcAft>
                <a:spcPts val="600"/>
              </a:spcAft>
            </a:pPr>
            <a:r>
              <a:rPr lang="en-GB" dirty="0">
                <a:solidFill>
                  <a:srgbClr val="000000"/>
                </a:solidFill>
                <a:latin typeface="Calibri Light" panose="020F0302020204030204"/>
              </a:rPr>
              <a:t>It is important that cassettes are maintained in good condition; otherwise x-ray films exposed inside them may be spoiled. </a:t>
            </a:r>
            <a:endParaRPr lang="en-GB" dirty="0" smtClean="0">
              <a:solidFill>
                <a:srgbClr val="000000"/>
              </a:solidFill>
              <a:latin typeface="Calibri Light" panose="020F0302020204030204"/>
            </a:endParaRPr>
          </a:p>
          <a:p>
            <a:pPr lvl="0">
              <a:spcAft>
                <a:spcPts val="600"/>
              </a:spcAft>
            </a:pPr>
            <a:r>
              <a:rPr lang="en-GB" dirty="0" smtClean="0">
                <a:solidFill>
                  <a:srgbClr val="000000"/>
                </a:solidFill>
                <a:latin typeface="Calibri Light" panose="020F0302020204030204"/>
              </a:rPr>
              <a:t>Dirt </a:t>
            </a:r>
            <a:r>
              <a:rPr lang="en-GB" dirty="0">
                <a:solidFill>
                  <a:srgbClr val="000000"/>
                </a:solidFill>
                <a:latin typeface="Calibri Light" panose="020F0302020204030204"/>
              </a:rPr>
              <a:t>in the cassette may scratch and damage the screens. Screens must be </a:t>
            </a:r>
            <a:r>
              <a:rPr lang="en-GB" b="1" dirty="0">
                <a:solidFill>
                  <a:srgbClr val="7030A0"/>
                </a:solidFill>
                <a:latin typeface="Calibri Light" panose="020F0302020204030204"/>
              </a:rPr>
              <a:t>checked </a:t>
            </a:r>
            <a:r>
              <a:rPr lang="en-GB" dirty="0">
                <a:solidFill>
                  <a:srgbClr val="000000"/>
                </a:solidFill>
                <a:latin typeface="Calibri Light" panose="020F0302020204030204"/>
              </a:rPr>
              <a:t>and </a:t>
            </a:r>
            <a:r>
              <a:rPr lang="en-GB" b="1" dirty="0">
                <a:solidFill>
                  <a:srgbClr val="7030A0"/>
                </a:solidFill>
                <a:latin typeface="Calibri Light" panose="020F0302020204030204"/>
              </a:rPr>
              <a:t>cleaned</a:t>
            </a:r>
            <a:r>
              <a:rPr lang="en-GB" dirty="0">
                <a:solidFill>
                  <a:srgbClr val="000000"/>
                </a:solidFill>
                <a:latin typeface="Calibri Light" panose="020F0302020204030204"/>
              </a:rPr>
              <a:t> regularly, using a mild solution. Processing chemicals will damage the screens.</a:t>
            </a:r>
          </a:p>
        </p:txBody>
      </p:sp>
    </p:spTree>
    <p:extLst>
      <p:ext uri="{BB962C8B-B14F-4D97-AF65-F5344CB8AC3E}">
        <p14:creationId xmlns:p14="http://schemas.microsoft.com/office/powerpoint/2010/main" val="3721206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Darkroom for manual film processing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30" y="1718061"/>
            <a:ext cx="6768924" cy="3570208"/>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When </a:t>
            </a:r>
            <a:r>
              <a:rPr lang="en-GB" dirty="0">
                <a:solidFill>
                  <a:srgbClr val="000000"/>
                </a:solidFill>
                <a:latin typeface="Calibri Light" panose="020F0302020204030204"/>
              </a:rPr>
              <a:t>the door of the darkroom is shut, there must not be any light coming into the darkroom. To check this, go into the darkroom, close the door, and stay inside without light for 10 minutes. </a:t>
            </a:r>
            <a:r>
              <a:rPr lang="en-GB" dirty="0" smtClean="0">
                <a:solidFill>
                  <a:srgbClr val="000000"/>
                </a:solidFill>
                <a:latin typeface="Calibri Light" panose="020F0302020204030204"/>
              </a:rPr>
              <a:t>Then </a:t>
            </a:r>
            <a:r>
              <a:rPr lang="en-GB" dirty="0">
                <a:solidFill>
                  <a:srgbClr val="000000"/>
                </a:solidFill>
                <a:latin typeface="Calibri Light" panose="020F0302020204030204"/>
              </a:rPr>
              <a:t>look around carefully for any light entering the room through holes or cracks; cover these holes, thus blocking out the light. </a:t>
            </a:r>
            <a:endParaRPr lang="en-GB" dirty="0" smtClean="0">
              <a:solidFill>
                <a:srgbClr val="000000"/>
              </a:solidFill>
              <a:latin typeface="Calibri Light" panose="020F0302020204030204"/>
            </a:endParaRPr>
          </a:p>
          <a:p>
            <a:pPr lvl="0">
              <a:spcAft>
                <a:spcPts val="600"/>
              </a:spcAft>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darkroom should be </a:t>
            </a:r>
            <a:r>
              <a:rPr lang="en-GB" b="1" dirty="0">
                <a:solidFill>
                  <a:srgbClr val="7030A0"/>
                </a:solidFill>
                <a:latin typeface="Calibri Light" panose="020F0302020204030204"/>
              </a:rPr>
              <a:t>clean</a:t>
            </a:r>
            <a:r>
              <a:rPr lang="en-GB" dirty="0">
                <a:solidFill>
                  <a:srgbClr val="000000"/>
                </a:solidFill>
                <a:latin typeface="Calibri Light" panose="020F0302020204030204"/>
              </a:rPr>
              <a:t> at all times. Both the bench (or table) and the floor must be kept clean and dry. There should be no dust, dirt, or moisture in the area where the x-ray films and cassettes are handled. </a:t>
            </a:r>
            <a:endParaRPr lang="en-GB" dirty="0" smtClean="0">
              <a:solidFill>
                <a:srgbClr val="000000"/>
              </a:solidFill>
              <a:latin typeface="Calibri Light" panose="020F0302020204030204"/>
            </a:endParaRPr>
          </a:p>
          <a:p>
            <a:pPr lvl="0">
              <a:spcAft>
                <a:spcPts val="600"/>
              </a:spcAft>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tanks containing the processing chemical should also be kept very clean, and should be covered when not actually in use. The </a:t>
            </a:r>
            <a:r>
              <a:rPr lang="en-GB" b="1" dirty="0">
                <a:solidFill>
                  <a:srgbClr val="7030A0"/>
                </a:solidFill>
                <a:latin typeface="Calibri Light" panose="020F0302020204030204"/>
              </a:rPr>
              <a:t>covers</a:t>
            </a:r>
            <a:r>
              <a:rPr lang="en-GB" dirty="0">
                <a:solidFill>
                  <a:srgbClr val="000000"/>
                </a:solidFill>
                <a:latin typeface="Calibri Light" panose="020F0302020204030204"/>
              </a:rPr>
              <a:t> must be put on the tanks whenever you leave the darkroom, even if only for a short time. </a:t>
            </a:r>
            <a:endParaRPr lang="en-GB" dirty="0" smtClean="0">
              <a:solidFill>
                <a:srgbClr val="000000"/>
              </a:solidFill>
              <a:latin typeface="Calibri Light" panose="020F0302020204030204"/>
            </a:endParaRPr>
          </a:p>
        </p:txBody>
      </p:sp>
      <p:pic>
        <p:nvPicPr>
          <p:cNvPr id="5" name="Afbeelding 4"/>
          <p:cNvPicPr>
            <a:picLocks noChangeAspect="1"/>
          </p:cNvPicPr>
          <p:nvPr/>
        </p:nvPicPr>
        <p:blipFill rotWithShape="1">
          <a:blip r:embed="rId2" cstate="screen">
            <a:extLst>
              <a:ext uri="{28A0092B-C50C-407E-A947-70E740481C1C}">
                <a14:useLocalDpi xmlns:a14="http://schemas.microsoft.com/office/drawing/2010/main"/>
              </a:ext>
            </a:extLst>
          </a:blip>
          <a:srcRect t="11157" r="1482"/>
          <a:stretch/>
        </p:blipFill>
        <p:spPr>
          <a:xfrm>
            <a:off x="7541507" y="2033490"/>
            <a:ext cx="4051651" cy="2743191"/>
          </a:xfrm>
          <a:prstGeom prst="rect">
            <a:avLst/>
          </a:prstGeom>
        </p:spPr>
      </p:pic>
      <p:sp>
        <p:nvSpPr>
          <p:cNvPr id="8" name="Rechthoek 7"/>
          <p:cNvSpPr/>
          <p:nvPr/>
        </p:nvSpPr>
        <p:spPr>
          <a:xfrm>
            <a:off x="7451002" y="5148242"/>
            <a:ext cx="4182703" cy="923330"/>
          </a:xfrm>
          <a:prstGeom prst="rect">
            <a:avLst/>
          </a:prstGeom>
        </p:spPr>
        <p:txBody>
          <a:bodyPr wrap="square">
            <a:spAutoFit/>
          </a:bodyPr>
          <a:lstStyle/>
          <a:p>
            <a:pPr lvl="0">
              <a:spcAft>
                <a:spcPts val="600"/>
              </a:spcAft>
            </a:pPr>
            <a:r>
              <a:rPr lang="en-GB" dirty="0">
                <a:solidFill>
                  <a:srgbClr val="000000"/>
                </a:solidFill>
                <a:latin typeface="Calibri Light" panose="020F0302020204030204"/>
              </a:rPr>
              <a:t>The </a:t>
            </a:r>
            <a:r>
              <a:rPr lang="en-GB" b="1" dirty="0">
                <a:solidFill>
                  <a:srgbClr val="7030A0"/>
                </a:solidFill>
                <a:latin typeface="Calibri Light" panose="020F0302020204030204"/>
              </a:rPr>
              <a:t>lights</a:t>
            </a:r>
            <a:r>
              <a:rPr lang="en-GB" dirty="0">
                <a:solidFill>
                  <a:srgbClr val="000000"/>
                </a:solidFill>
                <a:latin typeface="Calibri Light" panose="020F0302020204030204"/>
              </a:rPr>
              <a:t> used in the darkroom may be green, orange, yellow, or </a:t>
            </a:r>
            <a:r>
              <a:rPr lang="en-GB" dirty="0" smtClean="0">
                <a:solidFill>
                  <a:srgbClr val="000000"/>
                </a:solidFill>
                <a:latin typeface="Calibri Light" panose="020F0302020204030204"/>
              </a:rPr>
              <a:t>brown, depending on film sensitivity (see packaging). </a:t>
            </a:r>
            <a:endParaRPr lang="en-GB" dirty="0">
              <a:solidFill>
                <a:srgbClr val="000000"/>
              </a:solidFill>
              <a:latin typeface="Calibri Light" panose="020F0302020204030204"/>
            </a:endParaRPr>
          </a:p>
        </p:txBody>
      </p:sp>
    </p:spTree>
    <p:extLst>
      <p:ext uri="{BB962C8B-B14F-4D97-AF65-F5344CB8AC3E}">
        <p14:creationId xmlns:p14="http://schemas.microsoft.com/office/powerpoint/2010/main" val="2425862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Film Processing (manual)</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76249" y="1505057"/>
            <a:ext cx="7212544" cy="2739211"/>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Processing </a:t>
            </a:r>
            <a:r>
              <a:rPr lang="en-GB" dirty="0">
                <a:solidFill>
                  <a:srgbClr val="000000"/>
                </a:solidFill>
                <a:latin typeface="Calibri Light" panose="020F0302020204030204"/>
              </a:rPr>
              <a:t>is a series of actions by which exposed x-ray film yields an image. In processing a film, the sequence of actions should be as follows:</a:t>
            </a:r>
          </a:p>
          <a:p>
            <a:pPr lvl="0"/>
            <a:r>
              <a:rPr lang="en-GB" dirty="0">
                <a:solidFill>
                  <a:srgbClr val="000000"/>
                </a:solidFill>
                <a:latin typeface="Calibri Light" panose="020F0302020204030204"/>
              </a:rPr>
              <a:t>(a)	Mark the patient’s name on the </a:t>
            </a:r>
            <a:r>
              <a:rPr lang="en-GB" dirty="0" smtClean="0">
                <a:solidFill>
                  <a:srgbClr val="000000"/>
                </a:solidFill>
                <a:latin typeface="Calibri Light" panose="020F0302020204030204"/>
              </a:rPr>
              <a:t>film</a:t>
            </a:r>
            <a:endParaRPr lang="en-GB" dirty="0">
              <a:solidFill>
                <a:srgbClr val="000000"/>
              </a:solidFill>
              <a:latin typeface="Calibri Light" panose="020F0302020204030204"/>
            </a:endParaRPr>
          </a:p>
          <a:p>
            <a:pPr lvl="0"/>
            <a:r>
              <a:rPr lang="en-GB" dirty="0">
                <a:solidFill>
                  <a:srgbClr val="000000"/>
                </a:solidFill>
                <a:latin typeface="Calibri Light" panose="020F0302020204030204"/>
              </a:rPr>
              <a:t>(b)	Develop the </a:t>
            </a:r>
            <a:r>
              <a:rPr lang="en-GB" dirty="0" smtClean="0">
                <a:solidFill>
                  <a:srgbClr val="000000"/>
                </a:solidFill>
                <a:latin typeface="Calibri Light" panose="020F0302020204030204"/>
              </a:rPr>
              <a:t>film</a:t>
            </a:r>
            <a:endParaRPr lang="en-GB" dirty="0">
              <a:solidFill>
                <a:srgbClr val="000000"/>
              </a:solidFill>
              <a:latin typeface="Calibri Light" panose="020F0302020204030204"/>
            </a:endParaRPr>
          </a:p>
          <a:p>
            <a:pPr lvl="0"/>
            <a:r>
              <a:rPr lang="en-GB" dirty="0">
                <a:solidFill>
                  <a:srgbClr val="000000"/>
                </a:solidFill>
                <a:latin typeface="Calibri Light" panose="020F0302020204030204"/>
              </a:rPr>
              <a:t>(c)	Rinse developer from the </a:t>
            </a:r>
            <a:r>
              <a:rPr lang="en-GB" dirty="0" smtClean="0">
                <a:solidFill>
                  <a:srgbClr val="000000"/>
                </a:solidFill>
                <a:latin typeface="Calibri Light" panose="020F0302020204030204"/>
              </a:rPr>
              <a:t>film</a:t>
            </a:r>
            <a:endParaRPr lang="en-GB" dirty="0">
              <a:solidFill>
                <a:srgbClr val="000000"/>
              </a:solidFill>
              <a:latin typeface="Calibri Light" panose="020F0302020204030204"/>
            </a:endParaRPr>
          </a:p>
          <a:p>
            <a:pPr lvl="0"/>
            <a:r>
              <a:rPr lang="en-GB" dirty="0">
                <a:solidFill>
                  <a:srgbClr val="000000"/>
                </a:solidFill>
                <a:latin typeface="Calibri Light" panose="020F0302020204030204"/>
              </a:rPr>
              <a:t>(d)	Fix the </a:t>
            </a:r>
            <a:r>
              <a:rPr lang="en-GB" dirty="0" smtClean="0">
                <a:solidFill>
                  <a:srgbClr val="000000"/>
                </a:solidFill>
                <a:latin typeface="Calibri Light" panose="020F0302020204030204"/>
              </a:rPr>
              <a:t>film</a:t>
            </a:r>
            <a:endParaRPr lang="en-GB" dirty="0">
              <a:solidFill>
                <a:srgbClr val="000000"/>
              </a:solidFill>
              <a:latin typeface="Calibri Light" panose="020F0302020204030204"/>
            </a:endParaRPr>
          </a:p>
          <a:p>
            <a:pPr lvl="0"/>
            <a:r>
              <a:rPr lang="en-GB" dirty="0">
                <a:solidFill>
                  <a:srgbClr val="000000"/>
                </a:solidFill>
                <a:latin typeface="Calibri Light" panose="020F0302020204030204"/>
              </a:rPr>
              <a:t>(e)	Wash the fixer from the </a:t>
            </a:r>
            <a:r>
              <a:rPr lang="en-GB" dirty="0" smtClean="0">
                <a:solidFill>
                  <a:srgbClr val="000000"/>
                </a:solidFill>
                <a:latin typeface="Calibri Light" panose="020F0302020204030204"/>
              </a:rPr>
              <a:t>film</a:t>
            </a:r>
            <a:endParaRPr lang="en-GB" dirty="0">
              <a:solidFill>
                <a:srgbClr val="000000"/>
              </a:solidFill>
              <a:latin typeface="Calibri Light" panose="020F0302020204030204"/>
            </a:endParaRPr>
          </a:p>
          <a:p>
            <a:pPr lvl="0"/>
            <a:r>
              <a:rPr lang="en-GB" dirty="0">
                <a:solidFill>
                  <a:srgbClr val="000000"/>
                </a:solidFill>
                <a:latin typeface="Calibri Light" panose="020F0302020204030204"/>
              </a:rPr>
              <a:t>(f)	Dry the </a:t>
            </a:r>
            <a:r>
              <a:rPr lang="en-GB" dirty="0" smtClean="0">
                <a:solidFill>
                  <a:srgbClr val="000000"/>
                </a:solidFill>
                <a:latin typeface="Calibri Light" panose="020F0302020204030204"/>
              </a:rPr>
              <a:t>film</a:t>
            </a:r>
            <a:endParaRPr lang="en-GB" dirty="0">
              <a:solidFill>
                <a:srgbClr val="000000"/>
              </a:solidFill>
              <a:latin typeface="Calibri Light" panose="020F0302020204030204"/>
            </a:endParaRPr>
          </a:p>
          <a:p>
            <a:pPr lvl="0">
              <a:spcBef>
                <a:spcPts val="600"/>
              </a:spcBef>
              <a:spcAft>
                <a:spcPts val="600"/>
              </a:spcAft>
            </a:pPr>
            <a:r>
              <a:rPr lang="en-GB" dirty="0" smtClean="0">
                <a:solidFill>
                  <a:srgbClr val="000000"/>
                </a:solidFill>
                <a:latin typeface="Calibri Light" panose="020F0302020204030204"/>
              </a:rPr>
              <a:t>Steps </a:t>
            </a:r>
            <a:r>
              <a:rPr lang="en-GB" dirty="0">
                <a:solidFill>
                  <a:srgbClr val="000000"/>
                </a:solidFill>
                <a:latin typeface="Calibri Light" panose="020F0302020204030204"/>
              </a:rPr>
              <a:t>a-d must be carried out with only the </a:t>
            </a:r>
            <a:r>
              <a:rPr lang="en-GB" dirty="0" smtClean="0">
                <a:solidFill>
                  <a:srgbClr val="000000"/>
                </a:solidFill>
                <a:latin typeface="Calibri Light" panose="020F0302020204030204"/>
              </a:rPr>
              <a:t>(</a:t>
            </a:r>
            <a:r>
              <a:rPr lang="en-GB" dirty="0" err="1" smtClean="0">
                <a:solidFill>
                  <a:srgbClr val="000000"/>
                </a:solidFill>
                <a:latin typeface="Calibri Light" panose="020F0302020204030204"/>
              </a:rPr>
              <a:t>colored</a:t>
            </a:r>
            <a:r>
              <a:rPr lang="en-GB" dirty="0" smtClean="0">
                <a:solidFill>
                  <a:srgbClr val="000000"/>
                </a:solidFill>
                <a:latin typeface="Calibri Light" panose="020F0302020204030204"/>
              </a:rPr>
              <a:t>) safelights on</a:t>
            </a:r>
            <a:r>
              <a:rPr lang="en-GB" dirty="0">
                <a:solidFill>
                  <a:srgbClr val="000000"/>
                </a:solidFill>
                <a:latin typeface="Calibri Light" panose="020F0302020204030204"/>
              </a:rPr>
              <a:t>.</a:t>
            </a:r>
          </a:p>
        </p:txBody>
      </p:sp>
      <p:sp>
        <p:nvSpPr>
          <p:cNvPr id="10" name="Rechthoek 9"/>
          <p:cNvSpPr/>
          <p:nvPr/>
        </p:nvSpPr>
        <p:spPr>
          <a:xfrm>
            <a:off x="313287" y="5259847"/>
            <a:ext cx="5145953" cy="369332"/>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See video on manual film processing (on USB)</a:t>
            </a:r>
            <a:endParaRPr lang="en-GB" dirty="0">
              <a:solidFill>
                <a:srgbClr val="000000"/>
              </a:solidFill>
              <a:latin typeface="Calibri Light" panose="020F0302020204030204"/>
            </a:endParaRPr>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95936" y="2952951"/>
            <a:ext cx="4706468" cy="2676228"/>
          </a:xfrm>
          <a:prstGeom prst="rect">
            <a:avLst/>
          </a:prstGeom>
        </p:spPr>
      </p:pic>
      <p:sp>
        <p:nvSpPr>
          <p:cNvPr id="4" name="PIJL-RECHTS 3"/>
          <p:cNvSpPr/>
          <p:nvPr/>
        </p:nvSpPr>
        <p:spPr>
          <a:xfrm>
            <a:off x="4979406" y="5379985"/>
            <a:ext cx="959668" cy="169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7836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Automatic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film processors </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30" y="1331632"/>
            <a:ext cx="9155203" cy="1277273"/>
          </a:xfrm>
          <a:prstGeom prst="rect">
            <a:avLst/>
          </a:prstGeom>
        </p:spPr>
        <p:txBody>
          <a:bodyPr wrap="square">
            <a:spAutoFit/>
          </a:bodyPr>
          <a:lstStyle/>
          <a:p>
            <a:pPr lvl="0">
              <a:spcAft>
                <a:spcPts val="600"/>
              </a:spcAft>
            </a:pPr>
            <a:r>
              <a:rPr lang="en-GB" dirty="0">
                <a:solidFill>
                  <a:srgbClr val="000000"/>
                </a:solidFill>
                <a:latin typeface="Calibri Light" panose="020F0302020204030204"/>
              </a:rPr>
              <a:t>Automatic x-ray film processors develop film exposed to </a:t>
            </a:r>
            <a:r>
              <a:rPr lang="en-GB" dirty="0" smtClean="0">
                <a:solidFill>
                  <a:srgbClr val="000000"/>
                </a:solidFill>
                <a:latin typeface="Calibri Light" panose="020F0302020204030204"/>
              </a:rPr>
              <a:t>x-rays and/or visible </a:t>
            </a:r>
            <a:r>
              <a:rPr lang="en-GB" dirty="0">
                <a:solidFill>
                  <a:srgbClr val="000000"/>
                </a:solidFill>
                <a:latin typeface="Calibri Light" panose="020F0302020204030204"/>
              </a:rPr>
              <a:t>light. </a:t>
            </a:r>
            <a:r>
              <a:rPr lang="en-GB" dirty="0" smtClean="0">
                <a:solidFill>
                  <a:srgbClr val="000000"/>
                </a:solidFill>
                <a:latin typeface="Calibri Light" panose="020F0302020204030204"/>
              </a:rPr>
              <a:t>They </a:t>
            </a:r>
            <a:r>
              <a:rPr lang="en-GB" dirty="0">
                <a:solidFill>
                  <a:srgbClr val="000000"/>
                </a:solidFill>
                <a:latin typeface="Calibri Light" panose="020F0302020204030204"/>
              </a:rPr>
              <a:t>automate </a:t>
            </a:r>
            <a:r>
              <a:rPr lang="en-GB" dirty="0" smtClean="0">
                <a:solidFill>
                  <a:srgbClr val="000000"/>
                </a:solidFill>
                <a:latin typeface="Calibri Light" panose="020F0302020204030204"/>
              </a:rPr>
              <a:t>film processing </a:t>
            </a:r>
            <a:r>
              <a:rPr lang="en-GB" dirty="0">
                <a:solidFill>
                  <a:srgbClr val="000000"/>
                </a:solidFill>
                <a:latin typeface="Calibri Light" panose="020F0302020204030204"/>
              </a:rPr>
              <a:t>by </a:t>
            </a:r>
            <a:r>
              <a:rPr lang="en-GB" b="1" dirty="0">
                <a:solidFill>
                  <a:srgbClr val="7030A0"/>
                </a:solidFill>
                <a:latin typeface="Calibri Light" panose="020F0302020204030204"/>
              </a:rPr>
              <a:t>mechanically </a:t>
            </a:r>
            <a:r>
              <a:rPr lang="en-GB" b="1" dirty="0" smtClean="0">
                <a:solidFill>
                  <a:srgbClr val="7030A0"/>
                </a:solidFill>
                <a:latin typeface="Calibri Light" panose="020F0302020204030204"/>
              </a:rPr>
              <a:t>developing</a:t>
            </a:r>
            <a:r>
              <a:rPr lang="en-GB" b="1" dirty="0">
                <a:solidFill>
                  <a:srgbClr val="7030A0"/>
                </a:solidFill>
                <a:latin typeface="Calibri Light" panose="020F0302020204030204"/>
              </a:rPr>
              <a:t>, </a:t>
            </a:r>
            <a:r>
              <a:rPr lang="en-GB" b="1" dirty="0" smtClean="0">
                <a:solidFill>
                  <a:srgbClr val="7030A0"/>
                </a:solidFill>
                <a:latin typeface="Calibri Light" panose="020F0302020204030204"/>
              </a:rPr>
              <a:t>fixing</a:t>
            </a:r>
            <a:r>
              <a:rPr lang="en-GB" b="1" dirty="0">
                <a:solidFill>
                  <a:srgbClr val="7030A0"/>
                </a:solidFill>
                <a:latin typeface="Calibri Light" panose="020F0302020204030204"/>
              </a:rPr>
              <a:t>, </a:t>
            </a:r>
            <a:r>
              <a:rPr lang="en-GB" b="1" dirty="0" smtClean="0">
                <a:solidFill>
                  <a:srgbClr val="7030A0"/>
                </a:solidFill>
                <a:latin typeface="Calibri Light" panose="020F0302020204030204"/>
              </a:rPr>
              <a:t>washing</a:t>
            </a:r>
            <a:r>
              <a:rPr lang="en-GB" b="1" dirty="0">
                <a:solidFill>
                  <a:srgbClr val="7030A0"/>
                </a:solidFill>
                <a:latin typeface="Calibri Light" panose="020F0302020204030204"/>
              </a:rPr>
              <a:t>, and </a:t>
            </a:r>
            <a:r>
              <a:rPr lang="en-GB" b="1" dirty="0" smtClean="0">
                <a:solidFill>
                  <a:srgbClr val="7030A0"/>
                </a:solidFill>
                <a:latin typeface="Calibri Light" panose="020F0302020204030204"/>
              </a:rPr>
              <a:t>drying films</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lvl="0">
              <a:spcAft>
                <a:spcPts val="600"/>
              </a:spcAft>
            </a:pPr>
            <a:r>
              <a:rPr lang="en-GB" dirty="0" smtClean="0">
                <a:solidFill>
                  <a:srgbClr val="000000"/>
                </a:solidFill>
                <a:latin typeface="Calibri Light" panose="020F0302020204030204"/>
              </a:rPr>
              <a:t>Careful </a:t>
            </a:r>
            <a:r>
              <a:rPr lang="en-GB" dirty="0">
                <a:solidFill>
                  <a:srgbClr val="000000"/>
                </a:solidFill>
                <a:latin typeface="Calibri Light" panose="020F0302020204030204"/>
              </a:rPr>
              <a:t>control of film development is critical in producing </a:t>
            </a:r>
            <a:r>
              <a:rPr lang="en-GB" dirty="0" smtClean="0">
                <a:solidFill>
                  <a:srgbClr val="000000"/>
                </a:solidFill>
                <a:latin typeface="Calibri Light" panose="020F0302020204030204"/>
              </a:rPr>
              <a:t>x-ray film </a:t>
            </a:r>
            <a:r>
              <a:rPr lang="en-GB" dirty="0">
                <a:solidFill>
                  <a:srgbClr val="000000"/>
                </a:solidFill>
                <a:latin typeface="Calibri Light" panose="020F0302020204030204"/>
              </a:rPr>
              <a:t>of the highest diagnostic quality with minimum patient exposure </a:t>
            </a:r>
            <a:r>
              <a:rPr lang="en-GB" dirty="0" smtClean="0">
                <a:solidFill>
                  <a:srgbClr val="000000"/>
                </a:solidFill>
                <a:latin typeface="Calibri Light" panose="020F0302020204030204"/>
              </a:rPr>
              <a:t>to radiation</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p:txBody>
      </p:sp>
      <p:sp>
        <p:nvSpPr>
          <p:cNvPr id="5" name="Rechthoek 4"/>
          <p:cNvSpPr/>
          <p:nvPr/>
        </p:nvSpPr>
        <p:spPr>
          <a:xfrm>
            <a:off x="5156199" y="3113855"/>
            <a:ext cx="5799667" cy="2662267"/>
          </a:xfrm>
          <a:prstGeom prst="rect">
            <a:avLst/>
          </a:prstGeom>
        </p:spPr>
        <p:txBody>
          <a:bodyPr wrap="square">
            <a:spAutoFit/>
          </a:bodyPr>
          <a:lstStyle/>
          <a:p>
            <a:pPr lvl="0">
              <a:spcAft>
                <a:spcPts val="600"/>
              </a:spcAft>
            </a:pPr>
            <a:r>
              <a:rPr lang="en-GB" dirty="0">
                <a:solidFill>
                  <a:srgbClr val="000000"/>
                </a:solidFill>
                <a:latin typeface="Calibri Light" panose="020F0302020204030204"/>
              </a:rPr>
              <a:t>Automatic film processors, along with rapid-processing chemistries (i.e., developer and fixer) and film, have improved control of radiographic quality and shortened the time between film exposure and availability of the finished image. </a:t>
            </a:r>
          </a:p>
          <a:p>
            <a:pPr lvl="0">
              <a:spcAft>
                <a:spcPts val="600"/>
              </a:spcAft>
            </a:pPr>
            <a:r>
              <a:rPr lang="en-GB" dirty="0">
                <a:solidFill>
                  <a:srgbClr val="000000"/>
                </a:solidFill>
                <a:latin typeface="Calibri Light" panose="020F0302020204030204"/>
              </a:rPr>
              <a:t>By reducing patient waiting time, equipment space, and personnel requirements, these devices can increase patient throughput, departmental productivity, and overall return on investment.</a:t>
            </a:r>
          </a:p>
        </p:txBody>
      </p:sp>
      <p:pic>
        <p:nvPicPr>
          <p:cNvPr id="9" name="Afbeelding 8"/>
          <p:cNvPicPr>
            <a:picLocks noChangeAspect="1"/>
          </p:cNvPicPr>
          <p:nvPr/>
        </p:nvPicPr>
        <p:blipFill>
          <a:blip r:embed="rId2"/>
          <a:stretch>
            <a:fillRect/>
          </a:stretch>
        </p:blipFill>
        <p:spPr>
          <a:xfrm>
            <a:off x="476249" y="2985877"/>
            <a:ext cx="3461501" cy="3013971"/>
          </a:xfrm>
          <a:prstGeom prst="rect">
            <a:avLst/>
          </a:prstGeom>
        </p:spPr>
      </p:pic>
    </p:spTree>
    <p:extLst>
      <p:ext uri="{BB962C8B-B14F-4D97-AF65-F5344CB8AC3E}">
        <p14:creationId xmlns:p14="http://schemas.microsoft.com/office/powerpoint/2010/main" val="3404545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844618"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 of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Automatic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-ray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film processors </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30" y="1630905"/>
            <a:ext cx="7332168" cy="3693319"/>
          </a:xfrm>
          <a:prstGeom prst="rect">
            <a:avLst/>
          </a:prstGeom>
        </p:spPr>
        <p:txBody>
          <a:bodyPr wrap="square">
            <a:spAutoFit/>
          </a:bodyPr>
          <a:lstStyle/>
          <a:p>
            <a:pPr lvl="0"/>
            <a:r>
              <a:rPr lang="en-GB" dirty="0" smtClean="0">
                <a:solidFill>
                  <a:srgbClr val="000000"/>
                </a:solidFill>
                <a:latin typeface="Calibri Light" panose="020F0302020204030204"/>
              </a:rPr>
              <a:t>All automatic </a:t>
            </a:r>
            <a:r>
              <a:rPr lang="en-GB" dirty="0">
                <a:solidFill>
                  <a:srgbClr val="000000"/>
                </a:solidFill>
                <a:latin typeface="Calibri Light" panose="020F0302020204030204"/>
              </a:rPr>
              <a:t>film processors have the same </a:t>
            </a:r>
            <a:r>
              <a:rPr lang="en-GB" b="1" dirty="0">
                <a:solidFill>
                  <a:srgbClr val="7030A0"/>
                </a:solidFill>
                <a:latin typeface="Calibri Light" panose="020F0302020204030204"/>
              </a:rPr>
              <a:t>basic components</a:t>
            </a:r>
            <a:r>
              <a:rPr lang="en-GB" dirty="0">
                <a:solidFill>
                  <a:srgbClr val="000000"/>
                </a:solidFill>
                <a:latin typeface="Calibri Light" panose="020F0302020204030204"/>
              </a:rPr>
              <a:t>, </a:t>
            </a:r>
            <a:r>
              <a:rPr lang="en-GB" dirty="0" smtClean="0">
                <a:solidFill>
                  <a:srgbClr val="000000"/>
                </a:solidFill>
                <a:latin typeface="Calibri Light" panose="020F0302020204030204"/>
              </a:rPr>
              <a:t>including: </a:t>
            </a:r>
          </a:p>
          <a:p>
            <a:pPr marL="398463" indent="-169863">
              <a:buFont typeface="Arial" panose="020B0604020202020204" pitchFamily="34" charset="0"/>
              <a:buChar char="•"/>
            </a:pPr>
            <a:r>
              <a:rPr lang="en-GB" b="1" dirty="0" smtClean="0">
                <a:solidFill>
                  <a:srgbClr val="7030A0"/>
                </a:solidFill>
                <a:latin typeface="Calibri Light" panose="020F0302020204030204"/>
              </a:rPr>
              <a:t>a </a:t>
            </a:r>
            <a:r>
              <a:rPr lang="en-GB" b="1" dirty="0">
                <a:solidFill>
                  <a:srgbClr val="7030A0"/>
                </a:solidFill>
                <a:latin typeface="Calibri Light" panose="020F0302020204030204"/>
              </a:rPr>
              <a:t>feed </a:t>
            </a:r>
            <a:r>
              <a:rPr lang="en-GB" b="1" dirty="0" smtClean="0">
                <a:solidFill>
                  <a:srgbClr val="7030A0"/>
                </a:solidFill>
                <a:latin typeface="Calibri Light" panose="020F0302020204030204"/>
              </a:rPr>
              <a:t>and detection mechanism </a:t>
            </a:r>
            <a:r>
              <a:rPr lang="en-GB" dirty="0" smtClean="0">
                <a:solidFill>
                  <a:srgbClr val="000000"/>
                </a:solidFill>
                <a:latin typeface="Calibri Light" panose="020F0302020204030204"/>
              </a:rPr>
              <a:t>for initiating and executing </a:t>
            </a:r>
            <a:r>
              <a:rPr lang="en-GB" b="1" dirty="0">
                <a:solidFill>
                  <a:srgbClr val="7030A0"/>
                </a:solidFill>
                <a:latin typeface="Calibri Light" panose="020F0302020204030204"/>
              </a:rPr>
              <a:t>film </a:t>
            </a:r>
            <a:r>
              <a:rPr lang="en-GB" b="1" dirty="0" smtClean="0">
                <a:solidFill>
                  <a:srgbClr val="7030A0"/>
                </a:solidFill>
                <a:latin typeface="Calibri Light" panose="020F0302020204030204"/>
              </a:rPr>
              <a:t>transport. </a:t>
            </a:r>
            <a:r>
              <a:rPr lang="en-GB" dirty="0">
                <a:solidFill>
                  <a:srgbClr val="000000"/>
                </a:solidFill>
                <a:latin typeface="Calibri Light" panose="020F0302020204030204"/>
              </a:rPr>
              <a:t>The film is transported by a series of rollers and is guided through the processing </a:t>
            </a:r>
            <a:r>
              <a:rPr lang="en-GB" dirty="0" smtClean="0">
                <a:solidFill>
                  <a:srgbClr val="000000"/>
                </a:solidFill>
                <a:latin typeface="Calibri Light" panose="020F0302020204030204"/>
              </a:rPr>
              <a:t>system. </a:t>
            </a:r>
            <a:endParaRPr lang="en-GB" dirty="0">
              <a:solidFill>
                <a:srgbClr val="000000"/>
              </a:solidFill>
              <a:latin typeface="Calibri Light" panose="020F0302020204030204"/>
            </a:endParaRPr>
          </a:p>
          <a:p>
            <a:pPr marL="398463" indent="-169863">
              <a:buFont typeface="Arial" panose="020B0604020202020204" pitchFamily="34" charset="0"/>
              <a:buChar char="•"/>
            </a:pPr>
            <a:r>
              <a:rPr lang="en-GB" dirty="0" smtClean="0">
                <a:solidFill>
                  <a:srgbClr val="000000"/>
                </a:solidFill>
                <a:latin typeface="Calibri Light" panose="020F0302020204030204"/>
              </a:rPr>
              <a:t>a </a:t>
            </a:r>
            <a:r>
              <a:rPr lang="en-GB" b="1" dirty="0">
                <a:solidFill>
                  <a:srgbClr val="7030A0"/>
                </a:solidFill>
                <a:latin typeface="Calibri Light" panose="020F0302020204030204"/>
              </a:rPr>
              <a:t>processing system </a:t>
            </a:r>
            <a:r>
              <a:rPr lang="en-GB" dirty="0">
                <a:solidFill>
                  <a:srgbClr val="000000"/>
                </a:solidFill>
                <a:latin typeface="Calibri Light" panose="020F0302020204030204"/>
              </a:rPr>
              <a:t>consisting of chemical tanks and transport </a:t>
            </a:r>
            <a:r>
              <a:rPr lang="en-GB" dirty="0" smtClean="0">
                <a:solidFill>
                  <a:srgbClr val="000000"/>
                </a:solidFill>
                <a:latin typeface="Calibri Light" panose="020F0302020204030204"/>
              </a:rPr>
              <a:t>racks.</a:t>
            </a:r>
          </a:p>
          <a:p>
            <a:pPr marL="398463" indent="-169863">
              <a:buFont typeface="Arial" panose="020B0604020202020204" pitchFamily="34" charset="0"/>
              <a:buChar char="•"/>
            </a:pPr>
            <a:r>
              <a:rPr lang="en-GB" dirty="0">
                <a:solidFill>
                  <a:srgbClr val="000000"/>
                </a:solidFill>
                <a:latin typeface="Calibri Light" panose="020F0302020204030204"/>
              </a:rPr>
              <a:t>a </a:t>
            </a:r>
            <a:r>
              <a:rPr lang="en-GB" b="1" dirty="0">
                <a:solidFill>
                  <a:srgbClr val="7030A0"/>
                </a:solidFill>
                <a:latin typeface="Calibri Light" panose="020F0302020204030204"/>
              </a:rPr>
              <a:t>washer</a:t>
            </a:r>
            <a:r>
              <a:rPr lang="en-GB" dirty="0">
                <a:solidFill>
                  <a:srgbClr val="000000"/>
                </a:solidFill>
                <a:latin typeface="Calibri Light" panose="020F0302020204030204"/>
              </a:rPr>
              <a:t>. As the film enters the washer, externally supplied water removes residual fixer from the processed film to prolong storage life. </a:t>
            </a:r>
            <a:endParaRPr lang="en-GB" dirty="0" smtClean="0">
              <a:solidFill>
                <a:srgbClr val="000000"/>
              </a:solidFill>
              <a:latin typeface="Calibri Light" panose="020F0302020204030204"/>
            </a:endParaRPr>
          </a:p>
          <a:p>
            <a:pPr marL="398463" indent="-169863">
              <a:buFont typeface="Arial" panose="020B0604020202020204" pitchFamily="34" charset="0"/>
              <a:buChar char="•"/>
            </a:pPr>
            <a:r>
              <a:rPr lang="en-GB" dirty="0">
                <a:solidFill>
                  <a:srgbClr val="000000"/>
                </a:solidFill>
                <a:latin typeface="Calibri Light" panose="020F0302020204030204"/>
              </a:rPr>
              <a:t>a </a:t>
            </a:r>
            <a:r>
              <a:rPr lang="en-GB" b="1" dirty="0">
                <a:solidFill>
                  <a:srgbClr val="7030A0"/>
                </a:solidFill>
                <a:latin typeface="Calibri Light" panose="020F0302020204030204"/>
              </a:rPr>
              <a:t>dryer</a:t>
            </a:r>
            <a:r>
              <a:rPr lang="en-GB" dirty="0">
                <a:solidFill>
                  <a:srgbClr val="000000"/>
                </a:solidFill>
                <a:latin typeface="Calibri Light" panose="020F0302020204030204"/>
              </a:rPr>
              <a:t>. The dryer passes warm air over the film as it exits the processor and falls into the receiving bin.</a:t>
            </a:r>
            <a:endParaRPr lang="en-GB" dirty="0" smtClean="0">
              <a:solidFill>
                <a:srgbClr val="000000"/>
              </a:solidFill>
              <a:latin typeface="Calibri Light" panose="020F0302020204030204"/>
            </a:endParaRPr>
          </a:p>
          <a:p>
            <a:pPr marL="398463" indent="-169863">
              <a:buFont typeface="Arial" panose="020B0604020202020204" pitchFamily="34" charset="0"/>
              <a:buChar char="•"/>
            </a:pPr>
            <a:r>
              <a:rPr lang="en-GB" dirty="0" smtClean="0">
                <a:solidFill>
                  <a:srgbClr val="000000"/>
                </a:solidFill>
                <a:latin typeface="Calibri Light" panose="020F0302020204030204"/>
              </a:rPr>
              <a:t>a </a:t>
            </a:r>
            <a:r>
              <a:rPr lang="en-GB" b="1" dirty="0" smtClean="0">
                <a:solidFill>
                  <a:srgbClr val="7030A0"/>
                </a:solidFill>
                <a:latin typeface="Calibri Light" panose="020F0302020204030204"/>
              </a:rPr>
              <a:t>receiving bin</a:t>
            </a:r>
          </a:p>
          <a:p>
            <a:pPr marL="398463" indent="-169863">
              <a:buFont typeface="Arial" panose="020B0604020202020204" pitchFamily="34" charset="0"/>
              <a:buChar char="•"/>
            </a:pPr>
            <a:r>
              <a:rPr lang="en-GB" b="1" dirty="0" smtClean="0">
                <a:solidFill>
                  <a:srgbClr val="7030A0"/>
                </a:solidFill>
                <a:latin typeface="Calibri Light" panose="020F0302020204030204"/>
              </a:rPr>
              <a:t>controls </a:t>
            </a:r>
            <a:r>
              <a:rPr lang="en-GB" b="1" dirty="0">
                <a:solidFill>
                  <a:srgbClr val="7030A0"/>
                </a:solidFill>
                <a:latin typeface="Calibri Light" panose="020F0302020204030204"/>
              </a:rPr>
              <a:t>and </a:t>
            </a:r>
            <a:r>
              <a:rPr lang="en-GB" b="1" dirty="0" smtClean="0">
                <a:solidFill>
                  <a:srgbClr val="7030A0"/>
                </a:solidFill>
                <a:latin typeface="Calibri Light" panose="020F0302020204030204"/>
              </a:rPr>
              <a:t>indicators</a:t>
            </a:r>
            <a:r>
              <a:rPr lang="en-GB" dirty="0" smtClean="0">
                <a:solidFill>
                  <a:srgbClr val="000000"/>
                </a:solidFill>
                <a:latin typeface="Calibri Light" panose="020F0302020204030204"/>
              </a:rPr>
              <a:t>, providing </a:t>
            </a:r>
            <a:r>
              <a:rPr lang="en-GB" dirty="0">
                <a:solidFill>
                  <a:srgbClr val="000000"/>
                </a:solidFill>
                <a:latin typeface="Calibri Light" panose="020F0302020204030204"/>
              </a:rPr>
              <a:t>machine control and current status information. The number and types of status indicators vary depending on the </a:t>
            </a:r>
            <a:r>
              <a:rPr lang="en-GB" dirty="0" smtClean="0">
                <a:solidFill>
                  <a:srgbClr val="000000"/>
                </a:solidFill>
                <a:latin typeface="Calibri Light" panose="020F0302020204030204"/>
              </a:rPr>
              <a:t>processor.</a:t>
            </a:r>
          </a:p>
        </p:txBody>
      </p:sp>
      <p:pic>
        <p:nvPicPr>
          <p:cNvPr id="3" name="Afbeelding 2"/>
          <p:cNvPicPr>
            <a:picLocks noChangeAspect="1"/>
          </p:cNvPicPr>
          <p:nvPr/>
        </p:nvPicPr>
        <p:blipFill>
          <a:blip r:embed="rId2"/>
          <a:stretch>
            <a:fillRect/>
          </a:stretch>
        </p:blipFill>
        <p:spPr>
          <a:xfrm>
            <a:off x="7744298" y="3726573"/>
            <a:ext cx="3787716" cy="2529217"/>
          </a:xfrm>
          <a:prstGeom prst="rect">
            <a:avLst/>
          </a:prstGeom>
        </p:spPr>
      </p:pic>
      <p:pic>
        <p:nvPicPr>
          <p:cNvPr id="4" name="Afbeelding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16799" y="1275340"/>
            <a:ext cx="4233333" cy="1998569"/>
          </a:xfrm>
          <a:prstGeom prst="rect">
            <a:avLst/>
          </a:prstGeom>
        </p:spPr>
      </p:pic>
    </p:spTree>
    <p:extLst>
      <p:ext uri="{BB962C8B-B14F-4D97-AF65-F5344CB8AC3E}">
        <p14:creationId xmlns:p14="http://schemas.microsoft.com/office/powerpoint/2010/main" val="2498190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844618"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 of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Automatic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-ray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film processors </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47235" y="1406316"/>
            <a:ext cx="7299766" cy="4801314"/>
          </a:xfrm>
          <a:prstGeom prst="rect">
            <a:avLst/>
          </a:prstGeom>
        </p:spPr>
        <p:txBody>
          <a:bodyPr wrap="square">
            <a:spAutoFit/>
          </a:bodyPr>
          <a:lstStyle/>
          <a:p>
            <a:pPr>
              <a:spcBef>
                <a:spcPts val="600"/>
              </a:spcBef>
            </a:pPr>
            <a:r>
              <a:rPr lang="en-GB" dirty="0" smtClean="0">
                <a:solidFill>
                  <a:srgbClr val="000000"/>
                </a:solidFill>
                <a:latin typeface="Calibri Light" panose="020F0302020204030204"/>
              </a:rPr>
              <a:t>Major (</a:t>
            </a:r>
            <a:r>
              <a:rPr lang="en-GB" b="1" dirty="0" smtClean="0">
                <a:solidFill>
                  <a:srgbClr val="7030A0"/>
                </a:solidFill>
                <a:latin typeface="Calibri Light" panose="020F0302020204030204"/>
              </a:rPr>
              <a:t>sub-) systems</a:t>
            </a:r>
            <a:r>
              <a:rPr lang="en-GB" dirty="0" smtClean="0">
                <a:solidFill>
                  <a:srgbClr val="000000"/>
                </a:solidFill>
                <a:latin typeface="Calibri Light" panose="020F0302020204030204"/>
              </a:rPr>
              <a:t>: </a:t>
            </a:r>
          </a:p>
          <a:p>
            <a:pPr marL="398463" indent="-169863">
              <a:buFont typeface="Arial" panose="020B0604020202020204" pitchFamily="34" charset="0"/>
              <a:buChar char="•"/>
            </a:pPr>
            <a:r>
              <a:rPr lang="en-GB" b="1" dirty="0" smtClean="0">
                <a:solidFill>
                  <a:srgbClr val="7030A0"/>
                </a:solidFill>
                <a:latin typeface="Calibri Light" panose="020F0302020204030204"/>
              </a:rPr>
              <a:t>water </a:t>
            </a:r>
            <a:r>
              <a:rPr lang="en-GB" b="1" dirty="0">
                <a:solidFill>
                  <a:srgbClr val="7030A0"/>
                </a:solidFill>
                <a:latin typeface="Calibri Light" panose="020F0302020204030204"/>
              </a:rPr>
              <a:t>supply and </a:t>
            </a:r>
            <a:r>
              <a:rPr lang="en-GB" b="1" dirty="0" smtClean="0">
                <a:solidFill>
                  <a:srgbClr val="7030A0"/>
                </a:solidFill>
                <a:latin typeface="Calibri Light" panose="020F0302020204030204"/>
              </a:rPr>
              <a:t>filtration system</a:t>
            </a:r>
            <a:r>
              <a:rPr lang="en-GB" dirty="0" smtClean="0">
                <a:solidFill>
                  <a:srgbClr val="000000"/>
                </a:solidFill>
                <a:latin typeface="Calibri Light" panose="020F0302020204030204"/>
              </a:rPr>
              <a:t>, including hot and cold incoming </a:t>
            </a:r>
            <a:r>
              <a:rPr lang="en-GB" dirty="0">
                <a:solidFill>
                  <a:srgbClr val="000000"/>
                </a:solidFill>
                <a:latin typeface="Calibri Light" panose="020F0302020204030204"/>
              </a:rPr>
              <a:t>water </a:t>
            </a:r>
            <a:r>
              <a:rPr lang="en-GB" dirty="0" smtClean="0">
                <a:solidFill>
                  <a:srgbClr val="000000"/>
                </a:solidFill>
                <a:latin typeface="Calibri Light" panose="020F0302020204030204"/>
              </a:rPr>
              <a:t>lines, </a:t>
            </a:r>
            <a:r>
              <a:rPr lang="en-GB" dirty="0">
                <a:solidFill>
                  <a:srgbClr val="000000"/>
                </a:solidFill>
                <a:latin typeface="Calibri Light" panose="020F0302020204030204"/>
              </a:rPr>
              <a:t>water filters, pressure gauges and valves, a thermostatic mixing valve </a:t>
            </a:r>
            <a:r>
              <a:rPr lang="en-GB" dirty="0" smtClean="0">
                <a:solidFill>
                  <a:srgbClr val="000000"/>
                </a:solidFill>
                <a:latin typeface="Calibri Light" panose="020F0302020204030204"/>
              </a:rPr>
              <a:t>and </a:t>
            </a:r>
            <a:r>
              <a:rPr lang="en-GB" dirty="0">
                <a:solidFill>
                  <a:srgbClr val="000000"/>
                </a:solidFill>
                <a:latin typeface="Calibri Light" panose="020F0302020204030204"/>
              </a:rPr>
              <a:t>a flowmeter. </a:t>
            </a:r>
            <a:endParaRPr lang="en-GB" dirty="0" smtClean="0">
              <a:solidFill>
                <a:srgbClr val="000000"/>
              </a:solidFill>
              <a:latin typeface="Calibri Light" panose="020F0302020204030204"/>
            </a:endParaRPr>
          </a:p>
          <a:p>
            <a:pPr marL="398463" indent="-169863">
              <a:buFont typeface="Arial" panose="020B0604020202020204" pitchFamily="34" charset="0"/>
              <a:buChar char="•"/>
            </a:pPr>
            <a:r>
              <a:rPr lang="en-GB" b="1" dirty="0">
                <a:solidFill>
                  <a:srgbClr val="7030A0"/>
                </a:solidFill>
                <a:latin typeface="Calibri Light" panose="020F0302020204030204"/>
              </a:rPr>
              <a:t>te</a:t>
            </a:r>
            <a:r>
              <a:rPr lang="en-GB" b="1" dirty="0" smtClean="0">
                <a:solidFill>
                  <a:srgbClr val="7030A0"/>
                </a:solidFill>
                <a:latin typeface="Calibri Light" panose="020F0302020204030204"/>
              </a:rPr>
              <a:t>mperature regulation system</a:t>
            </a:r>
            <a:r>
              <a:rPr lang="en-GB" dirty="0" smtClean="0">
                <a:solidFill>
                  <a:srgbClr val="000000"/>
                </a:solidFill>
                <a:latin typeface="Calibri Light" panose="020F0302020204030204"/>
              </a:rPr>
              <a:t>. Optimum </a:t>
            </a:r>
            <a:r>
              <a:rPr lang="en-GB" dirty="0">
                <a:solidFill>
                  <a:srgbClr val="000000"/>
                </a:solidFill>
                <a:latin typeface="Calibri Light" panose="020F0302020204030204"/>
              </a:rPr>
              <a:t>developer temperature </a:t>
            </a:r>
            <a:r>
              <a:rPr lang="en-GB" dirty="0" smtClean="0">
                <a:solidFill>
                  <a:srgbClr val="000000"/>
                </a:solidFill>
                <a:latin typeface="Calibri Light" panose="020F0302020204030204"/>
              </a:rPr>
              <a:t>is needed for consistent </a:t>
            </a:r>
            <a:r>
              <a:rPr lang="en-GB" dirty="0">
                <a:solidFill>
                  <a:srgbClr val="000000"/>
                </a:solidFill>
                <a:latin typeface="Calibri Light" panose="020F0302020204030204"/>
              </a:rPr>
              <a:t>image quality. </a:t>
            </a:r>
            <a:endParaRPr lang="en-GB" dirty="0" smtClean="0">
              <a:solidFill>
                <a:srgbClr val="000000"/>
              </a:solidFill>
              <a:latin typeface="Calibri Light" panose="020F0302020204030204"/>
            </a:endParaRPr>
          </a:p>
          <a:p>
            <a:pPr marL="398463" indent="-169863">
              <a:buFont typeface="Arial" panose="020B0604020202020204" pitchFamily="34" charset="0"/>
              <a:buChar char="•"/>
            </a:pPr>
            <a:r>
              <a:rPr lang="en-GB" dirty="0" smtClean="0">
                <a:solidFill>
                  <a:srgbClr val="000000"/>
                </a:solidFill>
                <a:latin typeface="Calibri Light" panose="020F0302020204030204"/>
              </a:rPr>
              <a:t>The </a:t>
            </a:r>
            <a:r>
              <a:rPr lang="en-GB" b="1" dirty="0">
                <a:solidFill>
                  <a:srgbClr val="7030A0"/>
                </a:solidFill>
                <a:latin typeface="Calibri Light" panose="020F0302020204030204"/>
              </a:rPr>
              <a:t>chemical replenishment system </a:t>
            </a:r>
            <a:r>
              <a:rPr lang="en-GB" dirty="0">
                <a:solidFill>
                  <a:srgbClr val="000000"/>
                </a:solidFill>
                <a:latin typeface="Calibri Light" panose="020F0302020204030204"/>
              </a:rPr>
              <a:t>maintains a proper chemical concentration by </a:t>
            </a:r>
            <a:r>
              <a:rPr lang="en-GB" dirty="0" smtClean="0">
                <a:solidFill>
                  <a:srgbClr val="000000"/>
                </a:solidFill>
                <a:latin typeface="Calibri Light" panose="020F0302020204030204"/>
              </a:rPr>
              <a:t>adding </a:t>
            </a:r>
            <a:r>
              <a:rPr lang="en-GB" dirty="0">
                <a:solidFill>
                  <a:srgbClr val="000000"/>
                </a:solidFill>
                <a:latin typeface="Calibri Light" panose="020F0302020204030204"/>
              </a:rPr>
              <a:t>developer and </a:t>
            </a:r>
            <a:r>
              <a:rPr lang="en-GB" dirty="0" smtClean="0">
                <a:solidFill>
                  <a:srgbClr val="000000"/>
                </a:solidFill>
                <a:latin typeface="Calibri Light" panose="020F0302020204030204"/>
              </a:rPr>
              <a:t>fixer. Replenishing </a:t>
            </a:r>
            <a:r>
              <a:rPr lang="en-GB" dirty="0">
                <a:solidFill>
                  <a:srgbClr val="000000"/>
                </a:solidFill>
                <a:latin typeface="Calibri Light" panose="020F0302020204030204"/>
              </a:rPr>
              <a:t>tanks are usually located outside or under the processor so that the chemicals will not be affected by the heater and dryer systems</a:t>
            </a:r>
            <a:r>
              <a:rPr lang="en-GB" dirty="0" smtClean="0">
                <a:solidFill>
                  <a:srgbClr val="000000"/>
                </a:solidFill>
                <a:latin typeface="Calibri Light" panose="020F0302020204030204"/>
              </a:rPr>
              <a:t>.</a:t>
            </a:r>
          </a:p>
          <a:p>
            <a:pPr marL="398463" indent="-169863">
              <a:buFont typeface="Arial" panose="020B0604020202020204" pitchFamily="34" charset="0"/>
              <a:buChar char="•"/>
            </a:pPr>
            <a:r>
              <a:rPr lang="en-GB" dirty="0" smtClean="0">
                <a:solidFill>
                  <a:srgbClr val="000000"/>
                </a:solidFill>
                <a:latin typeface="Calibri Light" panose="020F0302020204030204"/>
              </a:rPr>
              <a:t>The </a:t>
            </a:r>
            <a:r>
              <a:rPr lang="en-GB" b="1" dirty="0" smtClean="0">
                <a:solidFill>
                  <a:srgbClr val="7030A0"/>
                </a:solidFill>
                <a:latin typeface="Calibri Light" panose="020F0302020204030204"/>
              </a:rPr>
              <a:t>solution recirculation </a:t>
            </a:r>
            <a:r>
              <a:rPr lang="en-GB" b="1" dirty="0">
                <a:solidFill>
                  <a:srgbClr val="7030A0"/>
                </a:solidFill>
                <a:latin typeface="Calibri Light" panose="020F0302020204030204"/>
              </a:rPr>
              <a:t>system</a:t>
            </a:r>
            <a:r>
              <a:rPr lang="en-GB" dirty="0">
                <a:solidFill>
                  <a:srgbClr val="000000"/>
                </a:solidFill>
                <a:latin typeface="Calibri Light" panose="020F0302020204030204"/>
              </a:rPr>
              <a:t>, which usually consists of a simple pump, provides agitation during processing to continually bring fresh chemicals to the surface of the film.</a:t>
            </a:r>
          </a:p>
          <a:p>
            <a:pPr marL="398463" indent="-169863">
              <a:buFont typeface="Arial" panose="020B0604020202020204" pitchFamily="34" charset="0"/>
              <a:buChar char="•"/>
            </a:pPr>
            <a:r>
              <a:rPr lang="en-GB" dirty="0">
                <a:solidFill>
                  <a:srgbClr val="000000"/>
                </a:solidFill>
                <a:latin typeface="Calibri Light" panose="020F0302020204030204"/>
              </a:rPr>
              <a:t>The </a:t>
            </a:r>
            <a:r>
              <a:rPr lang="en-GB" b="1" dirty="0" smtClean="0">
                <a:solidFill>
                  <a:srgbClr val="7030A0"/>
                </a:solidFill>
                <a:latin typeface="Calibri Light" panose="020F0302020204030204"/>
              </a:rPr>
              <a:t>silver recovery system</a:t>
            </a:r>
            <a:r>
              <a:rPr lang="en-GB" dirty="0" smtClean="0">
                <a:solidFill>
                  <a:srgbClr val="000000"/>
                </a:solidFill>
                <a:latin typeface="Calibri Light" panose="020F0302020204030204"/>
              </a:rPr>
              <a:t>. Silver </a:t>
            </a:r>
            <a:r>
              <a:rPr lang="en-GB" dirty="0">
                <a:solidFill>
                  <a:srgbClr val="000000"/>
                </a:solidFill>
                <a:latin typeface="Calibri Light" panose="020F0302020204030204"/>
              </a:rPr>
              <a:t>reclamation systems </a:t>
            </a:r>
            <a:r>
              <a:rPr lang="en-GB" dirty="0" smtClean="0">
                <a:solidFill>
                  <a:srgbClr val="000000"/>
                </a:solidFill>
                <a:latin typeface="Calibri Light" panose="020F0302020204030204"/>
              </a:rPr>
              <a:t>recover </a:t>
            </a:r>
            <a:r>
              <a:rPr lang="en-GB" dirty="0">
                <a:solidFill>
                  <a:srgbClr val="000000"/>
                </a:solidFill>
                <a:latin typeface="Calibri Light" panose="020F0302020204030204"/>
              </a:rPr>
              <a:t>silver residue </a:t>
            </a:r>
            <a:r>
              <a:rPr lang="en-GB" b="1" dirty="0">
                <a:solidFill>
                  <a:srgbClr val="7030A0"/>
                </a:solidFill>
                <a:latin typeface="Calibri Light" panose="020F0302020204030204"/>
              </a:rPr>
              <a:t>in the fixer solution </a:t>
            </a:r>
            <a:r>
              <a:rPr lang="en-GB" dirty="0">
                <a:solidFill>
                  <a:srgbClr val="000000"/>
                </a:solidFill>
                <a:latin typeface="Calibri Light" panose="020F0302020204030204"/>
              </a:rPr>
              <a:t>and processed films that would otherwise be flushed down the drain, which is environmentally hazardous </a:t>
            </a:r>
            <a:r>
              <a:rPr lang="en-GB" dirty="0" smtClean="0">
                <a:solidFill>
                  <a:srgbClr val="000000"/>
                </a:solidFill>
                <a:latin typeface="Calibri Light" panose="020F0302020204030204"/>
              </a:rPr>
              <a:t>and wasteful.</a:t>
            </a:r>
            <a:endParaRPr lang="en-GB" dirty="0">
              <a:solidFill>
                <a:srgbClr val="000000"/>
              </a:solidFill>
              <a:latin typeface="Calibri Light" panose="020F0302020204030204"/>
            </a:endParaRPr>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09938" y="1543932"/>
            <a:ext cx="2540662" cy="2263957"/>
          </a:xfrm>
          <a:prstGeom prst="rect">
            <a:avLst/>
          </a:prstGeom>
        </p:spPr>
      </p:pic>
      <p:sp>
        <p:nvSpPr>
          <p:cNvPr id="4" name="PIJL-RECHTS 3"/>
          <p:cNvSpPr/>
          <p:nvPr/>
        </p:nvSpPr>
        <p:spPr>
          <a:xfrm rot="21101066">
            <a:off x="7440726" y="3280303"/>
            <a:ext cx="1713215" cy="154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2912" y="3818892"/>
            <a:ext cx="2019153" cy="2503750"/>
          </a:xfrm>
          <a:prstGeom prst="rect">
            <a:avLst/>
          </a:prstGeom>
        </p:spPr>
      </p:pic>
      <p:sp>
        <p:nvSpPr>
          <p:cNvPr id="8" name="PIJL-RECHTS 7"/>
          <p:cNvSpPr/>
          <p:nvPr/>
        </p:nvSpPr>
        <p:spPr>
          <a:xfrm>
            <a:off x="7475403" y="5114780"/>
            <a:ext cx="1372264" cy="135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2748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8446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Comparison Manual versus Automatic</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Film Processor</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73947" y="1811332"/>
            <a:ext cx="2782146" cy="3764483"/>
          </a:xfrm>
          <a:prstGeom prst="rect">
            <a:avLst/>
          </a:prstGeom>
        </p:spPr>
      </p:pic>
      <p:pic>
        <p:nvPicPr>
          <p:cNvPr id="5" name="Afbeelding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0437" y="1709223"/>
            <a:ext cx="3222172" cy="3767655"/>
          </a:xfrm>
          <a:prstGeom prst="rect">
            <a:avLst/>
          </a:prstGeom>
        </p:spPr>
      </p:pic>
      <p:pic>
        <p:nvPicPr>
          <p:cNvPr id="8" name="Afbeelding 7"/>
          <p:cNvPicPr>
            <a:picLocks noChangeAspect="1"/>
          </p:cNvPicPr>
          <p:nvPr/>
        </p:nvPicPr>
        <p:blipFill>
          <a:blip r:embed="rId4"/>
          <a:stretch>
            <a:fillRect/>
          </a:stretch>
        </p:blipFill>
        <p:spPr>
          <a:xfrm>
            <a:off x="8359335" y="1850714"/>
            <a:ext cx="2469094" cy="3170195"/>
          </a:xfrm>
          <a:prstGeom prst="rect">
            <a:avLst/>
          </a:prstGeom>
        </p:spPr>
      </p:pic>
      <p:pic>
        <p:nvPicPr>
          <p:cNvPr id="9" name="Afbeelding 8"/>
          <p:cNvPicPr>
            <a:picLocks noChangeAspect="1"/>
          </p:cNvPicPr>
          <p:nvPr/>
        </p:nvPicPr>
        <p:blipFill>
          <a:blip r:embed="rId5"/>
          <a:stretch>
            <a:fillRect/>
          </a:stretch>
        </p:blipFill>
        <p:spPr>
          <a:xfrm>
            <a:off x="4731659" y="3862397"/>
            <a:ext cx="2066723" cy="2316681"/>
          </a:xfrm>
          <a:prstGeom prst="rect">
            <a:avLst/>
          </a:prstGeom>
        </p:spPr>
      </p:pic>
    </p:spTree>
    <p:extLst>
      <p:ext uri="{BB962C8B-B14F-4D97-AF65-F5344CB8AC3E}">
        <p14:creationId xmlns:p14="http://schemas.microsoft.com/office/powerpoint/2010/main" val="1937212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3205</TotalTime>
  <Words>2765</Words>
  <Application>Microsoft Office PowerPoint</Application>
  <PresentationFormat>Widescreen</PresentationFormat>
  <Paragraphs>241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Courier New</vt:lpstr>
      <vt:lpstr>Times New Roman</vt:lpstr>
      <vt:lpstr>Terugblik</vt:lpstr>
      <vt:lpstr>Maintain an X-ray film processor</vt:lpstr>
      <vt:lpstr>X-ray Film</vt:lpstr>
      <vt:lpstr>Cassettes and Screens </vt:lpstr>
      <vt:lpstr>Darkroom for manual film processing</vt:lpstr>
      <vt:lpstr>Film Processing (manual)</vt:lpstr>
      <vt:lpstr>Automatic X-ray film processors </vt:lpstr>
      <vt:lpstr>Components of Automatic X-ray film processors </vt:lpstr>
      <vt:lpstr>Components of Automatic X-ray film processors </vt:lpstr>
      <vt:lpstr>Comparison Manual versus Automatic</vt:lpstr>
      <vt:lpstr>Types of processors and installation</vt:lpstr>
      <vt:lpstr>Construction</vt:lpstr>
      <vt:lpstr>Sensitometry / Densitometry</vt:lpstr>
      <vt:lpstr>Trouble Shooting</vt:lpstr>
      <vt:lpstr>Daily Maintenance</vt:lpstr>
      <vt:lpstr>Daily Maintenance</vt:lpstr>
      <vt:lpstr>Weekly / monthly Maintenance</vt:lpstr>
      <vt:lpstr>Safety</vt:lpstr>
      <vt:lpstr>Performance Management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287</cp:revision>
  <dcterms:created xsi:type="dcterms:W3CDTF">2014-11-03T16:21:19Z</dcterms:created>
  <dcterms:modified xsi:type="dcterms:W3CDTF">2020-03-18T14:20:42Z</dcterms:modified>
</cp:coreProperties>
</file>